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6" r:id="rId1"/>
  </p:sldMasterIdLst>
  <p:notesMasterIdLst>
    <p:notesMasterId r:id="rId93"/>
  </p:notesMasterIdLst>
  <p:sldIdLst>
    <p:sldId id="280" r:id="rId2"/>
    <p:sldId id="257" r:id="rId3"/>
    <p:sldId id="258" r:id="rId4"/>
    <p:sldId id="297" r:id="rId5"/>
    <p:sldId id="259" r:id="rId6"/>
    <p:sldId id="260" r:id="rId7"/>
    <p:sldId id="261" r:id="rId8"/>
    <p:sldId id="262" r:id="rId9"/>
    <p:sldId id="282" r:id="rId10"/>
    <p:sldId id="281" r:id="rId11"/>
    <p:sldId id="283" r:id="rId12"/>
    <p:sldId id="264" r:id="rId13"/>
    <p:sldId id="265" r:id="rId14"/>
    <p:sldId id="266" r:id="rId15"/>
    <p:sldId id="267" r:id="rId16"/>
    <p:sldId id="293" r:id="rId17"/>
    <p:sldId id="294" r:id="rId18"/>
    <p:sldId id="295" r:id="rId19"/>
    <p:sldId id="296" r:id="rId20"/>
    <p:sldId id="268" r:id="rId21"/>
    <p:sldId id="273" r:id="rId22"/>
    <p:sldId id="286" r:id="rId23"/>
    <p:sldId id="288" r:id="rId24"/>
    <p:sldId id="290" r:id="rId25"/>
    <p:sldId id="289" r:id="rId26"/>
    <p:sldId id="291" r:id="rId27"/>
    <p:sldId id="292" r:id="rId28"/>
    <p:sldId id="274" r:id="rId29"/>
    <p:sldId id="298" r:id="rId30"/>
    <p:sldId id="275" r:id="rId31"/>
    <p:sldId id="276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  <p:sldId id="309" r:id="rId42"/>
    <p:sldId id="310" r:id="rId43"/>
    <p:sldId id="311" r:id="rId44"/>
    <p:sldId id="312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0" r:id="rId53"/>
    <p:sldId id="321" r:id="rId54"/>
    <p:sldId id="322" r:id="rId55"/>
    <p:sldId id="323" r:id="rId56"/>
    <p:sldId id="324" r:id="rId57"/>
    <p:sldId id="325" r:id="rId58"/>
    <p:sldId id="326" r:id="rId59"/>
    <p:sldId id="327" r:id="rId60"/>
    <p:sldId id="328" r:id="rId61"/>
    <p:sldId id="329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37" r:id="rId70"/>
    <p:sldId id="338" r:id="rId71"/>
    <p:sldId id="340" r:id="rId72"/>
    <p:sldId id="341" r:id="rId73"/>
    <p:sldId id="342" r:id="rId74"/>
    <p:sldId id="343" r:id="rId75"/>
    <p:sldId id="344" r:id="rId76"/>
    <p:sldId id="345" r:id="rId77"/>
    <p:sldId id="346" r:id="rId78"/>
    <p:sldId id="347" r:id="rId79"/>
    <p:sldId id="348" r:id="rId80"/>
    <p:sldId id="349" r:id="rId81"/>
    <p:sldId id="350" r:id="rId82"/>
    <p:sldId id="351" r:id="rId83"/>
    <p:sldId id="352" r:id="rId84"/>
    <p:sldId id="353" r:id="rId85"/>
    <p:sldId id="354" r:id="rId86"/>
    <p:sldId id="355" r:id="rId87"/>
    <p:sldId id="356" r:id="rId88"/>
    <p:sldId id="357" r:id="rId89"/>
    <p:sldId id="358" r:id="rId90"/>
    <p:sldId id="359" r:id="rId91"/>
    <p:sldId id="279" r:id="rId9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2564"/>
    <a:srgbClr val="0000FF"/>
    <a:srgbClr val="FF0000"/>
    <a:srgbClr val="FF99FF"/>
    <a:srgbClr val="CFF4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0" autoAdjust="0"/>
    <p:restoredTop sz="94660"/>
  </p:normalViewPr>
  <p:slideViewPr>
    <p:cSldViewPr snapToGrid="0">
      <p:cViewPr varScale="1">
        <p:scale>
          <a:sx n="70" d="100"/>
          <a:sy n="70" d="100"/>
        </p:scale>
        <p:origin x="3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789715-D511-4E76-A45E-C72099A78A95}" type="doc">
      <dgm:prSet loTypeId="urn:microsoft.com/office/officeart/2005/8/layout/radial3" loCatId="relationship" qsTypeId="urn:microsoft.com/office/officeart/2005/8/quickstyle/3d3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BF9AABA-33C4-47B5-9655-5081639E1D0C}">
      <dgm:prSet phldrT="[Text]"/>
      <dgm:spPr/>
      <dgm:t>
        <a:bodyPr/>
        <a:lstStyle/>
        <a:p>
          <a:r>
            <a:rPr lang="en-US" dirty="0" smtClean="0">
              <a:latin typeface="Candara" panose="020E0502030303020204" pitchFamily="34" charset="0"/>
            </a:rPr>
            <a:t>Variable Scope</a:t>
          </a:r>
          <a:endParaRPr lang="en-US" dirty="0">
            <a:latin typeface="Candara" panose="020E0502030303020204" pitchFamily="34" charset="0"/>
          </a:endParaRPr>
        </a:p>
      </dgm:t>
    </dgm:pt>
    <dgm:pt modelId="{E7D1A8A2-6388-4C34-A8DB-720A0BC7B531}" type="parTrans" cxnId="{18B688A4-00D3-46D5-B4F3-64BB9ECC94DF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B04D57C5-FA2A-4CD1-9B76-9B15AC3811B7}" type="sibTrans" cxnId="{18B688A4-00D3-46D5-B4F3-64BB9ECC94DF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D8D7FEB7-AC8C-4F16-927C-626B7488F0E4}">
      <dgm:prSet phldrT="[Text]"/>
      <dgm:spPr/>
      <dgm:t>
        <a:bodyPr/>
        <a:lstStyle/>
        <a:p>
          <a:r>
            <a:rPr lang="en-US" dirty="0" smtClean="0">
              <a:latin typeface="Candara" panose="020E0502030303020204" pitchFamily="34" charset="0"/>
            </a:rPr>
            <a:t>Local</a:t>
          </a:r>
          <a:endParaRPr lang="en-US" dirty="0">
            <a:latin typeface="Candara" panose="020E0502030303020204" pitchFamily="34" charset="0"/>
          </a:endParaRPr>
        </a:p>
      </dgm:t>
    </dgm:pt>
    <dgm:pt modelId="{A7C0ECD4-7453-4BB0-806D-06971A397238}" type="parTrans" cxnId="{B6271E43-FB10-45CB-BECF-9EEED17AC558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BF3EAEEE-9E5C-4DCB-8885-01EBC453EB99}" type="sibTrans" cxnId="{B6271E43-FB10-45CB-BECF-9EEED17AC558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0AD95B10-7BE7-4069-863F-ECF2D4587E13}">
      <dgm:prSet phldrT="[Text]" custT="1"/>
      <dgm:spPr/>
      <dgm:t>
        <a:bodyPr/>
        <a:lstStyle/>
        <a:p>
          <a:r>
            <a:rPr lang="en-US" sz="2000" dirty="0" smtClean="0">
              <a:latin typeface="Candara" panose="020E0502030303020204" pitchFamily="34" charset="0"/>
            </a:rPr>
            <a:t>Formal </a:t>
          </a:r>
          <a:r>
            <a:rPr lang="en-US" sz="2000" dirty="0" err="1" smtClean="0">
              <a:latin typeface="Candara" panose="020E0502030303020204" pitchFamily="34" charset="0"/>
            </a:rPr>
            <a:t>Param</a:t>
          </a:r>
          <a:r>
            <a:rPr lang="en-US" sz="2000" dirty="0" smtClean="0">
              <a:latin typeface="Candara" panose="020E0502030303020204" pitchFamily="34" charset="0"/>
            </a:rPr>
            <a:t>.</a:t>
          </a:r>
          <a:endParaRPr lang="en-US" sz="2000" dirty="0">
            <a:latin typeface="Candara" panose="020E0502030303020204" pitchFamily="34" charset="0"/>
          </a:endParaRPr>
        </a:p>
      </dgm:t>
    </dgm:pt>
    <dgm:pt modelId="{B165A569-66EC-4580-9325-3EABB3301077}" type="parTrans" cxnId="{AB82D914-1AAD-4B68-9093-4E368CC9648B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1C947489-B149-4593-9DAA-CE2489E3F3FA}" type="sibTrans" cxnId="{AB82D914-1AAD-4B68-9093-4E368CC9648B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E1415257-135D-4605-A780-2F259D848B97}">
      <dgm:prSet phldrT="[Text]"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8C5C7EE3-3111-4725-AA54-62AC4F4A8359}" type="parTrans" cxnId="{E85090E0-0C9D-4D43-B468-163F32B0ABA9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907D195B-5EF9-4BF4-BBAA-C9ABDB309C24}" type="sibTrans" cxnId="{E85090E0-0C9D-4D43-B468-163F32B0ABA9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22DA8300-BEB5-418F-95D4-149EB8FBC488}">
      <dgm:prSet phldrT="[Text]"/>
      <dgm:spPr/>
      <dgm:t>
        <a:bodyPr/>
        <a:lstStyle/>
        <a:p>
          <a:r>
            <a:rPr lang="en-US" dirty="0" smtClean="0">
              <a:latin typeface="Candara" panose="020E0502030303020204" pitchFamily="34" charset="0"/>
            </a:rPr>
            <a:t>Global</a:t>
          </a:r>
          <a:endParaRPr lang="en-US" dirty="0">
            <a:latin typeface="Candara" panose="020E0502030303020204" pitchFamily="34" charset="0"/>
          </a:endParaRPr>
        </a:p>
      </dgm:t>
    </dgm:pt>
    <dgm:pt modelId="{39523F42-0174-4FAD-AEE2-0D441614B410}" type="parTrans" cxnId="{44FDCEA0-F249-4FE4-8344-968B12629128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11D7BACB-0A1B-4D68-967D-26A7CB41D894}" type="sibTrans" cxnId="{44FDCEA0-F249-4FE4-8344-968B12629128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30AA9049-67AE-4DD9-AB3C-17EC20B23079}" type="pres">
      <dgm:prSet presAssocID="{6E789715-D511-4E76-A45E-C72099A78A95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473C06E-B566-4A3F-AB51-9749D6634733}" type="pres">
      <dgm:prSet presAssocID="{6E789715-D511-4E76-A45E-C72099A78A95}" presName="radial" presStyleCnt="0">
        <dgm:presLayoutVars>
          <dgm:animLvl val="ctr"/>
        </dgm:presLayoutVars>
      </dgm:prSet>
      <dgm:spPr/>
      <dgm:t>
        <a:bodyPr/>
        <a:lstStyle/>
        <a:p>
          <a:endParaRPr lang="en-US"/>
        </a:p>
      </dgm:t>
    </dgm:pt>
    <dgm:pt modelId="{EBA419E2-B00B-4EA0-99BE-133D15D453DD}" type="pres">
      <dgm:prSet presAssocID="{DBF9AABA-33C4-47B5-9655-5081639E1D0C}" presName="centerShape" presStyleLbl="vennNode1" presStyleIdx="0" presStyleCnt="4"/>
      <dgm:spPr/>
      <dgm:t>
        <a:bodyPr/>
        <a:lstStyle/>
        <a:p>
          <a:endParaRPr lang="en-US"/>
        </a:p>
      </dgm:t>
    </dgm:pt>
    <dgm:pt modelId="{728D5753-0AF5-4605-9D24-690DDF5EF601}" type="pres">
      <dgm:prSet presAssocID="{D8D7FEB7-AC8C-4F16-927C-626B7488F0E4}" presName="node" presStyleLbl="venn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EE0DD1-F3AA-4D43-A2D0-357885CB698C}" type="pres">
      <dgm:prSet presAssocID="{0AD95B10-7BE7-4069-863F-ECF2D4587E13}" presName="node" presStyleLbl="venn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B87BEC-A99A-4EEB-9942-EB89DFFEAA8E}" type="pres">
      <dgm:prSet presAssocID="{22DA8300-BEB5-418F-95D4-149EB8FBC488}" presName="node" presStyleLbl="venn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4FDCEA0-F249-4FE4-8344-968B12629128}" srcId="{DBF9AABA-33C4-47B5-9655-5081639E1D0C}" destId="{22DA8300-BEB5-418F-95D4-149EB8FBC488}" srcOrd="2" destOrd="0" parTransId="{39523F42-0174-4FAD-AEE2-0D441614B410}" sibTransId="{11D7BACB-0A1B-4D68-967D-26A7CB41D894}"/>
    <dgm:cxn modelId="{AB82D914-1AAD-4B68-9093-4E368CC9648B}" srcId="{DBF9AABA-33C4-47B5-9655-5081639E1D0C}" destId="{0AD95B10-7BE7-4069-863F-ECF2D4587E13}" srcOrd="1" destOrd="0" parTransId="{B165A569-66EC-4580-9325-3EABB3301077}" sibTransId="{1C947489-B149-4593-9DAA-CE2489E3F3FA}"/>
    <dgm:cxn modelId="{B6271E43-FB10-45CB-BECF-9EEED17AC558}" srcId="{DBF9AABA-33C4-47B5-9655-5081639E1D0C}" destId="{D8D7FEB7-AC8C-4F16-927C-626B7488F0E4}" srcOrd="0" destOrd="0" parTransId="{A7C0ECD4-7453-4BB0-806D-06971A397238}" sibTransId="{BF3EAEEE-9E5C-4DCB-8885-01EBC453EB99}"/>
    <dgm:cxn modelId="{174E098D-C894-4E52-A120-D2F17DF0B1CF}" type="presOf" srcId="{DBF9AABA-33C4-47B5-9655-5081639E1D0C}" destId="{EBA419E2-B00B-4EA0-99BE-133D15D453DD}" srcOrd="0" destOrd="0" presId="urn:microsoft.com/office/officeart/2005/8/layout/radial3"/>
    <dgm:cxn modelId="{B6F8853C-6F26-4A98-A222-B5AF4FBC42D6}" type="presOf" srcId="{0AD95B10-7BE7-4069-863F-ECF2D4587E13}" destId="{CAEE0DD1-F3AA-4D43-A2D0-357885CB698C}" srcOrd="0" destOrd="0" presId="urn:microsoft.com/office/officeart/2005/8/layout/radial3"/>
    <dgm:cxn modelId="{3B3D9742-22C7-4664-A9AF-3EB201FB24F3}" type="presOf" srcId="{6E789715-D511-4E76-A45E-C72099A78A95}" destId="{30AA9049-67AE-4DD9-AB3C-17EC20B23079}" srcOrd="0" destOrd="0" presId="urn:microsoft.com/office/officeart/2005/8/layout/radial3"/>
    <dgm:cxn modelId="{18B688A4-00D3-46D5-B4F3-64BB9ECC94DF}" srcId="{6E789715-D511-4E76-A45E-C72099A78A95}" destId="{DBF9AABA-33C4-47B5-9655-5081639E1D0C}" srcOrd="0" destOrd="0" parTransId="{E7D1A8A2-6388-4C34-A8DB-720A0BC7B531}" sibTransId="{B04D57C5-FA2A-4CD1-9B76-9B15AC3811B7}"/>
    <dgm:cxn modelId="{3CD5607D-0BE6-437D-AA0A-BE277186B9FE}" type="presOf" srcId="{22DA8300-BEB5-418F-95D4-149EB8FBC488}" destId="{C7B87BEC-A99A-4EEB-9942-EB89DFFEAA8E}" srcOrd="0" destOrd="0" presId="urn:microsoft.com/office/officeart/2005/8/layout/radial3"/>
    <dgm:cxn modelId="{E87F3D1A-9106-497E-91AA-880AC0284769}" type="presOf" srcId="{D8D7FEB7-AC8C-4F16-927C-626B7488F0E4}" destId="{728D5753-0AF5-4605-9D24-690DDF5EF601}" srcOrd="0" destOrd="0" presId="urn:microsoft.com/office/officeart/2005/8/layout/radial3"/>
    <dgm:cxn modelId="{E85090E0-0C9D-4D43-B468-163F32B0ABA9}" srcId="{6E789715-D511-4E76-A45E-C72099A78A95}" destId="{E1415257-135D-4605-A780-2F259D848B97}" srcOrd="1" destOrd="0" parTransId="{8C5C7EE3-3111-4725-AA54-62AC4F4A8359}" sibTransId="{907D195B-5EF9-4BF4-BBAA-C9ABDB309C24}"/>
    <dgm:cxn modelId="{750E8017-2766-4563-B510-4CD8B6AFE3B5}" type="presParOf" srcId="{30AA9049-67AE-4DD9-AB3C-17EC20B23079}" destId="{E473C06E-B566-4A3F-AB51-9749D6634733}" srcOrd="0" destOrd="0" presId="urn:microsoft.com/office/officeart/2005/8/layout/radial3"/>
    <dgm:cxn modelId="{0D861919-DE94-4E45-B395-BEF413C4F30A}" type="presParOf" srcId="{E473C06E-B566-4A3F-AB51-9749D6634733}" destId="{EBA419E2-B00B-4EA0-99BE-133D15D453DD}" srcOrd="0" destOrd="0" presId="urn:microsoft.com/office/officeart/2005/8/layout/radial3"/>
    <dgm:cxn modelId="{0A86AA71-BC8D-4121-9E09-A6A68CF071C0}" type="presParOf" srcId="{E473C06E-B566-4A3F-AB51-9749D6634733}" destId="{728D5753-0AF5-4605-9D24-690DDF5EF601}" srcOrd="1" destOrd="0" presId="urn:microsoft.com/office/officeart/2005/8/layout/radial3"/>
    <dgm:cxn modelId="{42A3159A-74DB-4ED9-B5AB-A92D43C823DA}" type="presParOf" srcId="{E473C06E-B566-4A3F-AB51-9749D6634733}" destId="{CAEE0DD1-F3AA-4D43-A2D0-357885CB698C}" srcOrd="2" destOrd="0" presId="urn:microsoft.com/office/officeart/2005/8/layout/radial3"/>
    <dgm:cxn modelId="{F8AB2476-193C-42A8-B53E-0F64D4B231BC}" type="presParOf" srcId="{E473C06E-B566-4A3F-AB51-9749D6634733}" destId="{C7B87BEC-A99A-4EEB-9942-EB89DFFEAA8E}" srcOrd="3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A0CB64-128B-426D-ADEC-8B8F06994919}" type="datetimeFigureOut">
              <a:rPr lang="en-US" smtClean="0"/>
              <a:t>8/5/2016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9C603B-D544-4D09-802B-550CEE2FD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962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6C8304BA-5129-4CFD-B131-BAAD465D253D}" type="slidenum">
              <a:rPr lang="en-US" altLang="en-US" b="0"/>
              <a:pPr/>
              <a:t>32</a:t>
            </a:fld>
            <a:endParaRPr lang="en-US" altLang="en-US" b="0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783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ACE3C5D-0B4F-48FA-B49D-371945D398CE}" type="slidenum">
              <a:rPr lang="en-US" altLang="en-US" b="0"/>
              <a:pPr/>
              <a:t>33</a:t>
            </a:fld>
            <a:endParaRPr lang="en-US" altLang="en-US" b="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868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F7E020-4350-4605-88DE-EC4FABC64D65}" type="slidenum">
              <a:rPr lang="en-US" altLang="en-US" b="0"/>
              <a:pPr/>
              <a:t>35</a:t>
            </a:fld>
            <a:endParaRPr lang="en-US" altLang="en-US" b="0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465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BC330440-56B6-44C2-828E-572385BCBE36}" type="slidenum">
              <a:rPr lang="en-US" altLang="en-US" b="0"/>
              <a:pPr/>
              <a:t>36</a:t>
            </a:fld>
            <a:endParaRPr lang="en-US" altLang="en-US" b="0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404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1F6ADA61-A67C-47AB-A3F6-A8DBBFFD385A}" type="slidenum">
              <a:rPr lang="en-US" altLang="en-US" b="0"/>
              <a:pPr/>
              <a:t>37</a:t>
            </a:fld>
            <a:endParaRPr lang="en-US" altLang="en-US" b="0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795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1E992A2B-141C-46DE-97B1-63E74E5D5A1A}" type="slidenum">
              <a:rPr lang="en-US" altLang="en-US" b="0"/>
              <a:pPr/>
              <a:t>38</a:t>
            </a:fld>
            <a:endParaRPr lang="en-US" altLang="en-US" b="0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790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2511F570-AACB-465D-9E0F-760C9124B9B1}" type="slidenum">
              <a:rPr lang="en-US" altLang="en-US" b="0"/>
              <a:pPr/>
              <a:t>39</a:t>
            </a:fld>
            <a:endParaRPr lang="en-US" altLang="en-US" b="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035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071787BC-5CB0-47F3-B294-5E9B49B8DA39}" type="slidenum">
              <a:rPr lang="en-US" altLang="en-US" b="0"/>
              <a:pPr/>
              <a:t>40</a:t>
            </a:fld>
            <a:endParaRPr lang="en-US" altLang="en-US" b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966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0D671-ED1B-4C86-B910-58BF7AD61D0D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853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52D69-F51A-4FC6-B9B2-1D2F1ED9E83E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699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284E8-2344-4970-9413-CDECE91D8C64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391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247DCB-D9B1-4B71-9A1C-7B58BBC4B92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34841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557982-C235-420A-BFD4-C6E2C94B801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6612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A2A8B-1746-4CA7-82B1-1FD1A1D51A64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867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6FE8E-5CFA-4A82-BB7A-3A0547BE90FA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55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60A8A-72C8-41E1-9266-1DA0C0E4F38D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963E-1FB2-4026-8F96-EECC07FF7DDA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571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3209D-7F9E-4B7E-94A9-B9BC59CB8ECF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08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FCADB-D1FB-439A-9F3F-064D53C75834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787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3DBC0-9253-4FE0-BB7F-CBE704D34362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05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50315-706D-42D6-9D8C-20C2CEAE6FA5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34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C328E-5473-4696-A7F3-FC95AFC6C70D}" type="datetime1">
              <a:rPr lang="en-US" smtClean="0"/>
              <a:t>8/5/2016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804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rgbClr val="C00000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467" y="1920474"/>
            <a:ext cx="8207062" cy="2387600"/>
          </a:xfrm>
        </p:spPr>
        <p:txBody>
          <a:bodyPr/>
          <a:lstStyle/>
          <a:p>
            <a:r>
              <a:rPr lang="en-GB" b="0" dirty="0" smtClean="0">
                <a:solidFill>
                  <a:schemeClr val="tx1"/>
                </a:solidFill>
                <a:latin typeface="Candara" panose="020E0502030303020204" pitchFamily="34" charset="0"/>
              </a:rPr>
              <a:t>CS212: Object Oriented Analysis and Design</a:t>
            </a:r>
            <a:endParaRPr lang="en-US" b="0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2998" y="4610751"/>
            <a:ext cx="6858000" cy="1655762"/>
          </a:xfrm>
        </p:spPr>
        <p:txBody>
          <a:bodyPr>
            <a:normAutofit/>
          </a:bodyPr>
          <a:lstStyle/>
          <a:p>
            <a:r>
              <a:rPr lang="en-GB" sz="3200" dirty="0" smtClean="0">
                <a:solidFill>
                  <a:srgbClr val="0000FF"/>
                </a:solidFill>
              </a:rPr>
              <a:t>C</a:t>
            </a:r>
            <a:r>
              <a:rPr lang="en-GB" sz="3200" dirty="0" smtClean="0">
                <a:solidFill>
                  <a:srgbClr val="0000FF"/>
                </a:solidFill>
              </a:rPr>
              <a:t>++ Programming </a:t>
            </a:r>
            <a:endParaRPr lang="en-GB" sz="3200" dirty="0" smtClean="0">
              <a:solidFill>
                <a:srgbClr val="0000FF"/>
              </a:solidFill>
            </a:endParaRPr>
          </a:p>
          <a:p>
            <a:r>
              <a:rPr lang="en-GB" sz="3200" dirty="0" smtClean="0">
                <a:solidFill>
                  <a:srgbClr val="C00000"/>
                </a:solidFill>
              </a:rPr>
              <a:t>(</a:t>
            </a:r>
            <a:r>
              <a:rPr lang="en-GB" sz="3200" dirty="0" smtClean="0">
                <a:solidFill>
                  <a:srgbClr val="C00000"/>
                </a:solidFill>
              </a:rPr>
              <a:t>Syntax and Semantics)</a:t>
            </a:r>
            <a:endParaRPr lang="en-US" sz="3200" dirty="0">
              <a:solidFill>
                <a:srgbClr val="C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860" y="606166"/>
            <a:ext cx="1834276" cy="202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045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Signed and unsigned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/>
              <a:t> </a:t>
            </a:r>
            <a:r>
              <a:rPr lang="en-GB" sz="2200" dirty="0"/>
              <a:t>Unless otherwise specified, all integer data types are signed data </a:t>
            </a:r>
            <a:r>
              <a:rPr lang="en-GB" sz="2200" dirty="0" smtClean="0"/>
              <a:t>types</a:t>
            </a:r>
          </a:p>
          <a:p>
            <a:endParaRPr lang="en-GB" sz="2200" dirty="0" smtClean="0"/>
          </a:p>
          <a:p>
            <a:r>
              <a:rPr lang="en-GB" sz="2200" dirty="0" smtClean="0"/>
              <a:t>They </a:t>
            </a:r>
            <a:r>
              <a:rPr lang="en-GB" sz="2200" dirty="0"/>
              <a:t>have values which can be positive or negative. </a:t>
            </a:r>
            <a:endParaRPr lang="en-GB" sz="2200" dirty="0" smtClean="0"/>
          </a:p>
          <a:p>
            <a:endParaRPr lang="en-GB" sz="2200" dirty="0" smtClean="0"/>
          </a:p>
          <a:p>
            <a:r>
              <a:rPr lang="en-GB" sz="2200" dirty="0" smtClean="0"/>
              <a:t>All </a:t>
            </a:r>
            <a:r>
              <a:rPr lang="en-GB" sz="2200" dirty="0"/>
              <a:t>sizes of integers and char type may be explicitly qualified as signed or unsigned. </a:t>
            </a:r>
            <a:endParaRPr lang="en-GB" sz="2200" dirty="0" smtClean="0"/>
          </a:p>
          <a:p>
            <a:endParaRPr lang="en-GB" sz="2200" dirty="0"/>
          </a:p>
          <a:p>
            <a:r>
              <a:rPr lang="en-GB" sz="2200" b="1" dirty="0" smtClean="0"/>
              <a:t>Unsigned </a:t>
            </a:r>
            <a:r>
              <a:rPr lang="en-GB" sz="2200" b="1" dirty="0"/>
              <a:t>numbers are always non-negative </a:t>
            </a:r>
            <a:r>
              <a:rPr lang="en-GB" sz="2200" b="1" dirty="0" smtClean="0"/>
              <a:t>numbers. </a:t>
            </a:r>
            <a:endParaRPr lang="en-GB" sz="2200" b="1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8552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Qualifiers in C</a:t>
            </a:r>
            <a:r>
              <a:rPr lang="en-US" dirty="0" smtClean="0"/>
              <a:t>++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484930"/>
              </p:ext>
            </p:extLst>
          </p:nvPr>
        </p:nvGraphicFramePr>
        <p:xfrm>
          <a:off x="415178" y="1825625"/>
          <a:ext cx="8313644" cy="304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80857"/>
                <a:gridCol w="6832787"/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solidFill>
                            <a:srgbClr val="0070C0"/>
                          </a:solidFill>
                          <a:effectLst/>
                          <a:latin typeface="Candara" panose="020E0502030303020204" pitchFamily="34" charset="0"/>
                        </a:rPr>
                        <a:t>Qualifier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solidFill>
                            <a:srgbClr val="0070C0"/>
                          </a:solidFill>
                          <a:effectLst/>
                          <a:latin typeface="Candara" panose="020E0502030303020204" pitchFamily="34" charset="0"/>
                        </a:rPr>
                        <a:t>Meaning</a:t>
                      </a:r>
                    </a:p>
                  </a:txBody>
                  <a:tcPr marL="76200" marR="76200" marT="76200" marB="762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000">
                          <a:effectLst/>
                          <a:latin typeface="Candara" panose="020E0502030303020204" pitchFamily="34" charset="0"/>
                        </a:rPr>
                        <a:t>const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marL="342900" indent="-342900" fontAlgn="t">
                        <a:buFont typeface="Arial" panose="020B0604020202020204" pitchFamily="34" charset="0"/>
                        <a:buChar char="•"/>
                      </a:pPr>
                      <a:r>
                        <a:rPr lang="en-GB" sz="2000" dirty="0">
                          <a:effectLst/>
                          <a:latin typeface="Candara" panose="020E0502030303020204" pitchFamily="34" charset="0"/>
                        </a:rPr>
                        <a:t>Objects of type </a:t>
                      </a:r>
                      <a:r>
                        <a:rPr lang="en-GB" sz="2000" dirty="0" err="1">
                          <a:effectLst/>
                          <a:latin typeface="Candara" panose="020E0502030303020204" pitchFamily="34" charset="0"/>
                        </a:rPr>
                        <a:t>const</a:t>
                      </a:r>
                      <a:r>
                        <a:rPr lang="en-GB" sz="2000" dirty="0">
                          <a:effectLst/>
                          <a:latin typeface="Candara" panose="020E0502030303020204" pitchFamily="34" charset="0"/>
                        </a:rPr>
                        <a:t> cannot be changed by your program during execution</a:t>
                      </a:r>
                    </a:p>
                  </a:txBody>
                  <a:tcPr marL="76200" marR="76200" marT="76200" marB="762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000">
                          <a:effectLst/>
                          <a:latin typeface="Candara" panose="020E0502030303020204" pitchFamily="34" charset="0"/>
                        </a:rPr>
                        <a:t>volatile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marL="342900" indent="-342900" fontAlgn="t">
                        <a:buFont typeface="Arial" panose="020B0604020202020204" pitchFamily="34" charset="0"/>
                        <a:buChar char="•"/>
                      </a:pPr>
                      <a:r>
                        <a:rPr lang="en-GB" sz="2000" dirty="0" smtClean="0">
                          <a:effectLst/>
                          <a:latin typeface="Candara" panose="020E0502030303020204" pitchFamily="34" charset="0"/>
                        </a:rPr>
                        <a:t>Variable's </a:t>
                      </a:r>
                      <a:r>
                        <a:rPr lang="en-GB" sz="2000" dirty="0">
                          <a:effectLst/>
                          <a:latin typeface="Candara" panose="020E0502030303020204" pitchFamily="34" charset="0"/>
                        </a:rPr>
                        <a:t>value may be changed in ways not explicitly specified by the program.</a:t>
                      </a:r>
                    </a:p>
                  </a:txBody>
                  <a:tcPr marL="76200" marR="76200" marT="76200" marB="762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>
                          <a:effectLst/>
                          <a:latin typeface="Candara" panose="020E0502030303020204" pitchFamily="34" charset="0"/>
                        </a:rPr>
                        <a:t>restrict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marL="342900" indent="-342900" fontAlgn="t">
                        <a:buFont typeface="Arial" panose="020B0604020202020204" pitchFamily="34" charset="0"/>
                        <a:buChar char="•"/>
                      </a:pPr>
                      <a:r>
                        <a:rPr lang="en-GB" sz="2000" dirty="0" smtClean="0">
                          <a:effectLst/>
                          <a:latin typeface="Candara" panose="020E0502030303020204" pitchFamily="34" charset="0"/>
                        </a:rPr>
                        <a:t>Restricted use of object of a class how it can </a:t>
                      </a:r>
                      <a:r>
                        <a:rPr lang="en-GB" sz="2000" dirty="0">
                          <a:effectLst/>
                          <a:latin typeface="Candara" panose="020E0502030303020204" pitchFamily="34" charset="0"/>
                        </a:rPr>
                        <a:t>be accessed. </a:t>
                      </a:r>
                      <a:endParaRPr lang="en-GB" sz="2000" dirty="0" smtClean="0">
                        <a:effectLst/>
                        <a:latin typeface="Candara" panose="020E0502030303020204" pitchFamily="34" charset="0"/>
                      </a:endParaRPr>
                    </a:p>
                    <a:p>
                      <a:pPr marL="342900" indent="-342900" fontAlgn="t">
                        <a:buFont typeface="Arial" panose="020B0604020202020204" pitchFamily="34" charset="0"/>
                        <a:buChar char="•"/>
                      </a:pPr>
                      <a:endParaRPr lang="en-GB" sz="2000" dirty="0" smtClean="0">
                        <a:effectLst/>
                        <a:latin typeface="Candara" panose="020E0502030303020204" pitchFamily="34" charset="0"/>
                      </a:endParaRPr>
                    </a:p>
                    <a:p>
                      <a:pPr marL="342900" indent="-342900" fontAlgn="t">
                        <a:buFont typeface="Arial" panose="020B0604020202020204" pitchFamily="34" charset="0"/>
                        <a:buChar char="•"/>
                      </a:pPr>
                      <a:r>
                        <a:rPr lang="en-GB" sz="2000" dirty="0" smtClean="0">
                          <a:effectLst/>
                          <a:latin typeface="Candara" panose="020E0502030303020204" pitchFamily="34" charset="0"/>
                        </a:rPr>
                        <a:t>Only </a:t>
                      </a:r>
                      <a:r>
                        <a:rPr lang="en-GB" sz="2000" dirty="0">
                          <a:effectLst/>
                          <a:latin typeface="Candara" panose="020E0502030303020204" pitchFamily="34" charset="0"/>
                        </a:rPr>
                        <a:t>C99 adds a new type qualifier called restrict.</a:t>
                      </a:r>
                    </a:p>
                  </a:txBody>
                  <a:tcPr marL="76200" marR="76200" marT="76200" marB="7620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34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Definition in C</a:t>
            </a:r>
            <a:r>
              <a:rPr lang="en-US" dirty="0" smtClean="0"/>
              <a:t>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200" dirty="0"/>
              <a:t>A variable definition </a:t>
            </a:r>
            <a:r>
              <a:rPr lang="en-GB" sz="2200" b="1" dirty="0">
                <a:solidFill>
                  <a:srgbClr val="0070C0"/>
                </a:solidFill>
              </a:rPr>
              <a:t>specifies a data </a:t>
            </a:r>
            <a:r>
              <a:rPr lang="en-GB" sz="2200" b="1" dirty="0" smtClean="0">
                <a:solidFill>
                  <a:srgbClr val="0070C0"/>
                </a:solidFill>
              </a:rPr>
              <a:t>type</a:t>
            </a:r>
            <a:endParaRPr lang="en-GB" sz="2000" dirty="0"/>
          </a:p>
          <a:p>
            <a:r>
              <a:rPr lang="en-GB" sz="2200" dirty="0" smtClean="0"/>
              <a:t>A </a:t>
            </a:r>
            <a:r>
              <a:rPr lang="en-GB" sz="2200" dirty="0"/>
              <a:t>list of one or more variables of that type as follows:</a:t>
            </a:r>
            <a:endParaRPr lang="en-US" sz="2200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561068" y="2919718"/>
            <a:ext cx="8021864" cy="132084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j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k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salary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76519" y="4514190"/>
            <a:ext cx="8206412" cy="19363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definition and initializing d and f.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88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byte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z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22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definition and initializes z.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88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'x'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the variable x has the value 'x'.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75679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Declaration vs. Definition</a:t>
            </a:r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812800" y="1690689"/>
            <a:ext cx="7808686" cy="4090835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function declaration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31313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main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31313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function call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solidFill>
                <a:srgbClr val="31313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function definition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8327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Lvalues</a:t>
            </a:r>
            <a:r>
              <a:rPr lang="en-US" dirty="0"/>
              <a:t> and </a:t>
            </a:r>
            <a:r>
              <a:rPr lang="en-US" dirty="0" err="1" smtClean="0"/>
              <a:t>Rvalues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sz="20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lvalue</a:t>
            </a:r>
            <a:r>
              <a:rPr lang="en-GB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GB" sz="2000" dirty="0">
                <a:cs typeface="Courier New" panose="02070309020205020404" pitchFamily="49" charset="0"/>
              </a:rPr>
              <a:t>Expressions that refer to a memory location</a:t>
            </a:r>
          </a:p>
          <a:p>
            <a:pPr>
              <a:lnSpc>
                <a:spcPct val="150000"/>
              </a:lnSpc>
            </a:pP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rvalue</a:t>
            </a:r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GB" sz="2000" dirty="0" smtClean="0">
                <a:cs typeface="Courier New" panose="02070309020205020404" pitchFamily="49" charset="0"/>
              </a:rPr>
              <a:t>Refers to </a:t>
            </a:r>
            <a:r>
              <a:rPr lang="en-GB" sz="2000" dirty="0">
                <a:cs typeface="Courier New" panose="02070309020205020404" pitchFamily="49" charset="0"/>
              </a:rPr>
              <a:t>a data value that is stored at some address in memory.</a:t>
            </a:r>
            <a:endParaRPr lang="en-US" sz="2000" dirty="0">
              <a:cs typeface="Courier New" panose="02070309020205020404" pitchFamily="49" charset="0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986971" y="4761499"/>
            <a:ext cx="1846659" cy="39751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g 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879502" y="4756850"/>
            <a:ext cx="1384995" cy="39751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6600931" y="4756850"/>
            <a:ext cx="1231106" cy="39751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7" name="Multiply 6"/>
          <p:cNvSpPr/>
          <p:nvPr/>
        </p:nvSpPr>
        <p:spPr>
          <a:xfrm>
            <a:off x="4114799" y="5208464"/>
            <a:ext cx="914400" cy="91440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ultiply 7"/>
          <p:cNvSpPr/>
          <p:nvPr/>
        </p:nvSpPr>
        <p:spPr>
          <a:xfrm>
            <a:off x="6759284" y="5208464"/>
            <a:ext cx="914400" cy="914400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07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in C++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2200" dirty="0"/>
              <a:t>A scope is a region of the program </a:t>
            </a:r>
            <a:endParaRPr lang="en-GB" sz="2200" dirty="0" smtClean="0"/>
          </a:p>
          <a:p>
            <a:pPr>
              <a:lnSpc>
                <a:spcPct val="150000"/>
              </a:lnSpc>
            </a:pPr>
            <a:r>
              <a:rPr lang="en-GB" sz="2200" dirty="0" smtClean="0"/>
              <a:t>Broadly </a:t>
            </a:r>
            <a:r>
              <a:rPr lang="en-GB" sz="2200" dirty="0"/>
              <a:t>speaking there are three places, where variables can be declared:</a:t>
            </a:r>
            <a:endParaRPr lang="en-US" sz="2200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654815814"/>
              </p:ext>
            </p:extLst>
          </p:nvPr>
        </p:nvGraphicFramePr>
        <p:xfrm>
          <a:off x="1524000" y="2794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5076" y="66426"/>
            <a:ext cx="1822862" cy="111566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851619" y="726339"/>
            <a:ext cx="34977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2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142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4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static Storage </a:t>
            </a:r>
            <a:r>
              <a:rPr lang="en-US" dirty="0" smtClean="0"/>
              <a:t>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2200" dirty="0"/>
              <a:t>I</a:t>
            </a:r>
            <a:r>
              <a:rPr lang="en-GB" sz="2200" dirty="0" smtClean="0"/>
              <a:t>nstructs </a:t>
            </a:r>
            <a:r>
              <a:rPr lang="en-GB" sz="2200" dirty="0"/>
              <a:t>the compiler to keep a local variable in existence </a:t>
            </a:r>
            <a:endParaRPr lang="en-GB" sz="2200" dirty="0" smtClean="0"/>
          </a:p>
          <a:p>
            <a:pPr>
              <a:lnSpc>
                <a:spcPct val="150000"/>
              </a:lnSpc>
            </a:pPr>
            <a:r>
              <a:rPr lang="en-GB" sz="2200" dirty="0" smtClean="0"/>
              <a:t>During </a:t>
            </a:r>
            <a:r>
              <a:rPr lang="en-GB" sz="2200" dirty="0"/>
              <a:t>the life-time of the program </a:t>
            </a:r>
            <a:endParaRPr lang="en-GB" sz="2200" dirty="0" smtClean="0"/>
          </a:p>
          <a:p>
            <a:pPr>
              <a:lnSpc>
                <a:spcPct val="150000"/>
              </a:lnSpc>
            </a:pPr>
            <a:r>
              <a:rPr lang="en-GB" sz="2200" dirty="0" smtClean="0"/>
              <a:t>Instead </a:t>
            </a:r>
            <a:r>
              <a:rPr lang="en-GB" sz="2200" dirty="0"/>
              <a:t>of creating and destroying it each time it comes into and goes out of scope</a:t>
            </a:r>
            <a:r>
              <a:rPr lang="en-GB" sz="22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GB" sz="2200" dirty="0" smtClean="0"/>
              <a:t>Causes variable's </a:t>
            </a:r>
            <a:r>
              <a:rPr lang="en-GB" sz="2200" dirty="0"/>
              <a:t>scope to be restricted to the file in which it is declared.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19786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Extern storage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200" dirty="0" smtClean="0"/>
              <a:t>Used </a:t>
            </a:r>
            <a:r>
              <a:rPr lang="en-GB" sz="2200" dirty="0"/>
              <a:t>to give a reference of a global variable </a:t>
            </a:r>
            <a:endParaRPr lang="en-GB" sz="2200" dirty="0" smtClean="0"/>
          </a:p>
          <a:p>
            <a:endParaRPr lang="en-GB" sz="2200" dirty="0"/>
          </a:p>
          <a:p>
            <a:r>
              <a:rPr lang="en-GB" sz="2200" dirty="0" smtClean="0"/>
              <a:t>Visible </a:t>
            </a:r>
            <a:r>
              <a:rPr lang="en-GB" sz="2200" dirty="0"/>
              <a:t>to </a:t>
            </a:r>
            <a:r>
              <a:rPr lang="en-GB" sz="2200" b="1" dirty="0">
                <a:solidFill>
                  <a:srgbClr val="C00000"/>
                </a:solidFill>
              </a:rPr>
              <a:t>ALL</a:t>
            </a:r>
            <a:r>
              <a:rPr lang="en-GB" sz="2200" dirty="0"/>
              <a:t> the program files</a:t>
            </a:r>
            <a:r>
              <a:rPr lang="en-GB" sz="2200" dirty="0" smtClean="0"/>
              <a:t>.</a:t>
            </a:r>
          </a:p>
          <a:p>
            <a:endParaRPr lang="en-GB" sz="2200" dirty="0"/>
          </a:p>
          <a:p>
            <a:r>
              <a:rPr lang="en-GB" sz="2200" b="1" dirty="0" smtClean="0">
                <a:solidFill>
                  <a:srgbClr val="0070C0"/>
                </a:solidFill>
              </a:rPr>
              <a:t>When to use?</a:t>
            </a:r>
          </a:p>
          <a:p>
            <a:endParaRPr lang="en-GB" sz="2200" dirty="0" smtClean="0"/>
          </a:p>
          <a:p>
            <a:pPr lvl="1"/>
            <a:r>
              <a:rPr lang="en-GB" sz="2200" dirty="0" smtClean="0"/>
              <a:t>Program has multiple </a:t>
            </a:r>
            <a:r>
              <a:rPr lang="en-GB" sz="2200" dirty="0"/>
              <a:t>files </a:t>
            </a:r>
            <a:endParaRPr lang="en-GB" sz="2200" dirty="0" smtClean="0"/>
          </a:p>
          <a:p>
            <a:pPr lvl="1"/>
            <a:endParaRPr lang="en-GB" sz="2200" dirty="0" smtClean="0"/>
          </a:p>
          <a:p>
            <a:pPr lvl="1"/>
            <a:r>
              <a:rPr lang="en-GB" sz="2200" dirty="0" smtClean="0"/>
              <a:t>A variable </a:t>
            </a:r>
            <a:r>
              <a:rPr lang="en-GB" sz="2200" dirty="0"/>
              <a:t>or </a:t>
            </a:r>
            <a:r>
              <a:rPr lang="en-GB" sz="2200" dirty="0" smtClean="0"/>
              <a:t>function to be </a:t>
            </a:r>
            <a:r>
              <a:rPr lang="en-GB" sz="2200" dirty="0"/>
              <a:t>used in other </a:t>
            </a:r>
            <a:r>
              <a:rPr lang="en-GB" sz="2200" dirty="0" smtClean="0"/>
              <a:t>files</a:t>
            </a:r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66426"/>
            <a:ext cx="1822862" cy="111566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846810" y="726339"/>
            <a:ext cx="35939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3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78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</a:t>
            </a:r>
            <a:r>
              <a:rPr lang="en-US" dirty="0" err="1" smtClean="0"/>
              <a:t>ypedef</a:t>
            </a:r>
            <a:r>
              <a:rPr lang="en-US" dirty="0" smtClean="0"/>
              <a:t> and </a:t>
            </a:r>
            <a:r>
              <a:rPr lang="en-US" dirty="0"/>
              <a:t>Enumerated </a:t>
            </a:r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smtClean="0"/>
              <a:t>Create </a:t>
            </a:r>
            <a:r>
              <a:rPr lang="en-GB" sz="2400" dirty="0"/>
              <a:t>a new name for an existing </a:t>
            </a:r>
            <a:r>
              <a:rPr lang="en-GB" sz="2400" dirty="0" smtClean="0"/>
              <a:t>type</a:t>
            </a:r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GB" sz="2400" dirty="0" smtClean="0"/>
              <a:t>Each </a:t>
            </a:r>
            <a:r>
              <a:rPr lang="en-GB" sz="2400" dirty="0"/>
              <a:t>enumerator is a constant whose type is the enumeration.</a:t>
            </a:r>
            <a:endParaRPr lang="en-US" sz="2400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812800" y="2569843"/>
            <a:ext cx="6923315" cy="39751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typedef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feet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812800" y="3413440"/>
            <a:ext cx="6923315" cy="39751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feet distance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791028" y="5398771"/>
            <a:ext cx="7561943" cy="39751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list of names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232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Enum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71098" y="1690689"/>
            <a:ext cx="69944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GB" sz="2000" dirty="0" err="1">
                <a:solidFill>
                  <a:srgbClr val="8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000" dirty="0">
                <a:solidFill>
                  <a:srgbClr val="004ED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Animal</a:t>
            </a:r>
            <a:endParaRPr lang="en-GB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atinLnBrk="1"/>
            <a:r>
              <a:rPr lang="en-GB" sz="20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en-GB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atinLnBrk="1"/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GB" sz="2000" dirty="0">
                <a:solidFill>
                  <a:srgbClr val="002D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ANIMAL_CAT</a:t>
            </a:r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-</a:t>
            </a:r>
            <a:r>
              <a:rPr lang="en-GB" sz="2000" dirty="0">
                <a:solidFill>
                  <a:srgbClr val="002D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GB" sz="20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GB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atinLnBrk="1"/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GB" sz="2000" dirty="0">
                <a:solidFill>
                  <a:srgbClr val="002D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ANIMAL_DOG</a:t>
            </a:r>
            <a:r>
              <a:rPr lang="en-GB" sz="20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GB" sz="2000" dirty="0" smtClean="0">
              <a:solidFill>
                <a:srgbClr val="006FE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atinLnBrk="1"/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GB" sz="2000" dirty="0">
                <a:solidFill>
                  <a:srgbClr val="002D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ANIMAL_PIG</a:t>
            </a:r>
            <a:r>
              <a:rPr lang="en-GB" sz="20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GB" sz="2000" dirty="0" smtClean="0">
              <a:solidFill>
                <a:srgbClr val="006FE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atinLnBrk="1"/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GB" sz="2000" dirty="0">
                <a:solidFill>
                  <a:srgbClr val="002D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ANIMAL_HORSE</a:t>
            </a:r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2000" dirty="0">
                <a:solidFill>
                  <a:srgbClr val="002D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GB" sz="20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GB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atinLnBrk="1"/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GB" sz="2000" dirty="0">
                <a:solidFill>
                  <a:srgbClr val="002D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ANIMAL_GIRAFFE</a:t>
            </a:r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2000" dirty="0">
                <a:solidFill>
                  <a:srgbClr val="002D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GB" sz="2000" dirty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GB" sz="2000" dirty="0" smtClean="0">
              <a:solidFill>
                <a:srgbClr val="006FE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atinLnBrk="1"/>
            <a:r>
              <a:rPr lang="en-GB" sz="2000" dirty="0">
                <a:solidFill>
                  <a:srgbClr val="006F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GB" sz="2000" dirty="0" smtClean="0">
                <a:solidFill>
                  <a:srgbClr val="002D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ANIMAL_CHICKEN</a:t>
            </a:r>
          </a:p>
          <a:p>
            <a:pPr latinLnBrk="1"/>
            <a:r>
              <a:rPr lang="en-GB" sz="2000" dirty="0" smtClean="0">
                <a:solidFill>
                  <a:srgbClr val="33333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en-GB" sz="2000" b="0" i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5313" y="4678245"/>
            <a:ext cx="86049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i="1" dirty="0">
                <a:solidFill>
                  <a:srgbClr val="000000"/>
                </a:solidFill>
                <a:latin typeface="Candara" panose="020E0502030303020204" pitchFamily="34" charset="0"/>
              </a:rPr>
              <a:t>Best practice: </a:t>
            </a:r>
            <a:r>
              <a:rPr lang="en-GB" sz="2400" i="1" dirty="0">
                <a:solidFill>
                  <a:srgbClr val="000000"/>
                </a:solidFill>
                <a:latin typeface="Candara" panose="020E0502030303020204" pitchFamily="34" charset="0"/>
              </a:rPr>
              <a:t>Don’t assign specific values to your enumerators</a:t>
            </a:r>
            <a:r>
              <a:rPr lang="en-GB" sz="2400" i="1" dirty="0" smtClean="0">
                <a:solidFill>
                  <a:srgbClr val="000000"/>
                </a:solidFill>
                <a:latin typeface="Candara" panose="020E0502030303020204" pitchFamily="34" charset="0"/>
              </a:rPr>
              <a:t>.</a:t>
            </a:r>
          </a:p>
          <a:p>
            <a:r>
              <a:rPr lang="en-GB" sz="2400" dirty="0">
                <a:latin typeface="Candara" panose="020E0502030303020204" pitchFamily="34" charset="0"/>
              </a:rPr>
              <a:t/>
            </a:r>
            <a:br>
              <a:rPr lang="en-GB" sz="2400" dirty="0">
                <a:latin typeface="Candara" panose="020E0502030303020204" pitchFamily="34" charset="0"/>
              </a:rPr>
            </a:br>
            <a:r>
              <a:rPr lang="en-GB" sz="2400" b="1" i="1" dirty="0">
                <a:solidFill>
                  <a:srgbClr val="000000"/>
                </a:solidFill>
                <a:latin typeface="Candara" panose="020E0502030303020204" pitchFamily="34" charset="0"/>
              </a:rPr>
              <a:t>Rule: </a:t>
            </a:r>
            <a:r>
              <a:rPr lang="en-GB" sz="2400" i="1" dirty="0">
                <a:solidFill>
                  <a:srgbClr val="000000"/>
                </a:solidFill>
                <a:latin typeface="Candara" panose="020E0502030303020204" pitchFamily="34" charset="0"/>
              </a:rPr>
              <a:t>Don’t assign the same value to two enumerators in the same </a:t>
            </a:r>
            <a:r>
              <a:rPr lang="en-GB" sz="2400" i="1" dirty="0" smtClean="0">
                <a:solidFill>
                  <a:srgbClr val="000000"/>
                </a:solidFill>
                <a:latin typeface="Candara" panose="020E0502030303020204" pitchFamily="34" charset="0"/>
              </a:rPr>
              <a:t>enumeration.</a:t>
            </a:r>
            <a:endParaRPr lang="en-US" sz="24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463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of Lecture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 smtClean="0"/>
              <a:t>Introduction to CS212</a:t>
            </a:r>
          </a:p>
          <a:p>
            <a:pPr>
              <a:lnSpc>
                <a:spcPct val="110000"/>
              </a:lnSpc>
            </a:pP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/>
              <a:t>Logistics and evaluation pattern</a:t>
            </a:r>
          </a:p>
          <a:p>
            <a:pPr>
              <a:lnSpc>
                <a:spcPct val="110000"/>
              </a:lnSpc>
            </a:pPr>
            <a:endParaRPr lang="en-US" dirty="0" smtClean="0"/>
          </a:p>
          <a:p>
            <a:pPr>
              <a:lnSpc>
                <a:spcPct val="110000"/>
              </a:lnSpc>
            </a:pPr>
            <a:r>
              <a:rPr lang="en-GB" sz="2400" b="1" dirty="0" smtClean="0">
                <a:solidFill>
                  <a:srgbClr val="FF0000"/>
                </a:solidFill>
              </a:rPr>
              <a:t> Monday– </a:t>
            </a:r>
            <a:r>
              <a:rPr lang="en-GB" sz="2400" b="1" dirty="0">
                <a:solidFill>
                  <a:srgbClr val="FF0000"/>
                </a:solidFill>
              </a:rPr>
              <a:t>1 </a:t>
            </a:r>
            <a:r>
              <a:rPr lang="en-GB" sz="2400" b="1" dirty="0" smtClean="0">
                <a:solidFill>
                  <a:srgbClr val="FF0000"/>
                </a:solidFill>
              </a:rPr>
              <a:t>PM (Laboratory)</a:t>
            </a:r>
          </a:p>
          <a:p>
            <a:pPr>
              <a:lnSpc>
                <a:spcPct val="110000"/>
              </a:lnSpc>
            </a:pPr>
            <a:endParaRPr lang="en-GB" sz="2400" b="1" dirty="0" smtClean="0">
              <a:solidFill>
                <a:srgbClr val="FF0000"/>
              </a:solidFill>
            </a:endParaRPr>
          </a:p>
          <a:p>
            <a:pPr>
              <a:lnSpc>
                <a:spcPct val="110000"/>
              </a:lnSpc>
            </a:pPr>
            <a:r>
              <a:rPr lang="en-GB" sz="2400" b="1" dirty="0">
                <a:solidFill>
                  <a:srgbClr val="FF0000"/>
                </a:solidFill>
              </a:rPr>
              <a:t> </a:t>
            </a:r>
            <a:r>
              <a:rPr lang="en-GB" sz="2400" b="1" dirty="0" smtClean="0">
                <a:solidFill>
                  <a:srgbClr val="FF0000"/>
                </a:solidFill>
              </a:rPr>
              <a:t>Tuesday, Wednesday, Thursday (9 AM)</a:t>
            </a:r>
            <a:endParaRPr lang="en-GB" sz="2400" b="1" dirty="0">
              <a:solidFill>
                <a:srgbClr val="FF0000"/>
              </a:solidFill>
            </a:endParaRPr>
          </a:p>
          <a:p>
            <a:pPr>
              <a:lnSpc>
                <a:spcPct val="110000"/>
              </a:lnSpc>
            </a:pPr>
            <a:endParaRPr lang="en-GB" sz="2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568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#define </a:t>
            </a:r>
            <a:r>
              <a:rPr lang="en-US" dirty="0" smtClean="0"/>
              <a:t>Preprocessor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b="1" dirty="0" err="1">
                <a:solidFill>
                  <a:srgbClr val="C00000"/>
                </a:solidFill>
              </a:rPr>
              <a:t>Preprocessor</a:t>
            </a:r>
            <a:r>
              <a:rPr lang="en-GB" sz="2400" dirty="0">
                <a:solidFill>
                  <a:srgbClr val="C00000"/>
                </a:solidFill>
              </a:rPr>
              <a:t> </a:t>
            </a:r>
            <a:r>
              <a:rPr lang="en-GB" sz="2400" b="1" dirty="0">
                <a:solidFill>
                  <a:srgbClr val="C00000"/>
                </a:solidFill>
              </a:rPr>
              <a:t>directives</a:t>
            </a:r>
            <a:r>
              <a:rPr lang="en-GB" sz="2400" dirty="0"/>
              <a:t> are lines included in the code of programs preceded by a hash sign </a:t>
            </a:r>
            <a:r>
              <a:rPr lang="en-GB" sz="2400" dirty="0" smtClean="0"/>
              <a:t>(#)</a:t>
            </a:r>
          </a:p>
          <a:p>
            <a:endParaRPr lang="en-GB" sz="2400" dirty="0" smtClean="0"/>
          </a:p>
          <a:p>
            <a:r>
              <a:rPr lang="en-GB" sz="2400" dirty="0"/>
              <a:t>These lines are not program statements but directives for the </a:t>
            </a:r>
            <a:r>
              <a:rPr lang="en-GB" sz="2400" i="1" dirty="0" smtClean="0"/>
              <a:t>pre-processor</a:t>
            </a:r>
            <a:r>
              <a:rPr lang="en-GB" sz="2400" dirty="0" smtClean="0"/>
              <a:t>.</a:t>
            </a:r>
          </a:p>
          <a:p>
            <a:endParaRPr lang="en-GB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190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in C</a:t>
            </a:r>
            <a:r>
              <a:rPr lang="en-US" dirty="0" smtClean="0"/>
              <a:t>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2400" dirty="0"/>
              <a:t>Arithmetic Operators</a:t>
            </a:r>
          </a:p>
          <a:p>
            <a:pPr>
              <a:lnSpc>
                <a:spcPct val="150000"/>
              </a:lnSpc>
            </a:pPr>
            <a:r>
              <a:rPr lang="en-GB" sz="2400" dirty="0"/>
              <a:t>Relational Operators</a:t>
            </a:r>
          </a:p>
          <a:p>
            <a:pPr>
              <a:lnSpc>
                <a:spcPct val="150000"/>
              </a:lnSpc>
            </a:pPr>
            <a:r>
              <a:rPr lang="en-GB" sz="2400" dirty="0"/>
              <a:t>Logical Operators</a:t>
            </a:r>
          </a:p>
          <a:p>
            <a:pPr>
              <a:lnSpc>
                <a:spcPct val="150000"/>
              </a:lnSpc>
            </a:pPr>
            <a:r>
              <a:rPr lang="en-GB" sz="2400" dirty="0"/>
              <a:t>Bitwise Operators</a:t>
            </a:r>
          </a:p>
          <a:p>
            <a:pPr>
              <a:lnSpc>
                <a:spcPct val="150000"/>
              </a:lnSpc>
            </a:pPr>
            <a:r>
              <a:rPr lang="en-GB" sz="2400" dirty="0"/>
              <a:t>Assignment Operators</a:t>
            </a:r>
          </a:p>
          <a:p>
            <a:pPr>
              <a:lnSpc>
                <a:spcPct val="150000"/>
              </a:lnSpc>
            </a:pPr>
            <a:r>
              <a:rPr lang="en-GB" sz="2400" dirty="0" err="1"/>
              <a:t>Misc</a:t>
            </a:r>
            <a:r>
              <a:rPr lang="en-GB" sz="2400" dirty="0"/>
              <a:t> </a:t>
            </a:r>
            <a:r>
              <a:rPr lang="en-GB" sz="2400" dirty="0" smtClean="0"/>
              <a:t>Operators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98489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Arithmetic operators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0932863"/>
              </p:ext>
            </p:extLst>
          </p:nvPr>
        </p:nvGraphicFramePr>
        <p:xfrm>
          <a:off x="628650" y="1825625"/>
          <a:ext cx="7886700" cy="402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1515"/>
                <a:gridCol w="3896285"/>
                <a:gridCol w="2628900"/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 smtClean="0">
                          <a:latin typeface="Candara" panose="020E0502030303020204" pitchFamily="34" charset="0"/>
                        </a:rPr>
                        <a:t>Operator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 smtClean="0">
                          <a:latin typeface="Candara" panose="020E0502030303020204" pitchFamily="34" charset="0"/>
                        </a:rPr>
                        <a:t>Description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 smtClean="0">
                          <a:latin typeface="Candara" panose="020E0502030303020204" pitchFamily="34" charset="0"/>
                        </a:rPr>
                        <a:t>Example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+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Adds two numbers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A+B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-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Subtracts second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operand from first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A-B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*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Multiplies both the operands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A*B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/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Divides numerator by denominator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A/B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%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Modulus operator (Integer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only)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A%B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++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Increment operator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A++ 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  <a:sym typeface="Wingdings" panose="05000000000000000000" pitchFamily="2" charset="2"/>
                        </a:rPr>
                        <a:t> A= A+1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--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Decrement operator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A-- 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  <a:sym typeface="Wingdings" panose="05000000000000000000" pitchFamily="2" charset="2"/>
                        </a:rPr>
                        <a:t> A = A -1;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633007" y="5983921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Candara" panose="020E0502030303020204" pitchFamily="34" charset="0"/>
              </a:rPr>
              <a:t>Returns the computed value</a:t>
            </a:r>
            <a:endParaRPr lang="en-US" sz="2400" i="1" dirty="0">
              <a:latin typeface="Candara" panose="020E0502030303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838795" y="726339"/>
            <a:ext cx="37542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4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64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Relational Operator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1056595"/>
              </p:ext>
            </p:extLst>
          </p:nvPr>
        </p:nvGraphicFramePr>
        <p:xfrm>
          <a:off x="628650" y="1825625"/>
          <a:ext cx="7886700" cy="3794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06021"/>
                <a:gridCol w="5190564"/>
                <a:gridCol w="1590115"/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 smtClean="0">
                          <a:latin typeface="Candara" panose="020E0502030303020204" pitchFamily="34" charset="0"/>
                        </a:rPr>
                        <a:t>Operator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 smtClean="0">
                          <a:latin typeface="Candara" panose="020E0502030303020204" pitchFamily="34" charset="0"/>
                        </a:rPr>
                        <a:t>Description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 smtClean="0">
                          <a:latin typeface="Candara" panose="020E0502030303020204" pitchFamily="34" charset="0"/>
                        </a:rPr>
                        <a:t>Example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==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Equality between the two operands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 == 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!=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In-equality between the two operands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 != B 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&gt;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Checks if left operand is greater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than right operand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 &gt;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&lt;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Checks if left operand is lesser 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than right operand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&lt; 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&gt;=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Checks if left operand is greater than or equal to the 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right operand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 &gt;= 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&lt;=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Checks if left operand is less than or equal to the 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right operand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&lt;= 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633007" y="5983921"/>
            <a:ext cx="3354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Candara" panose="020E0502030303020204" pitchFamily="34" charset="0"/>
              </a:rPr>
              <a:t>Returns 1 if true, 0 if false</a:t>
            </a:r>
            <a:endParaRPr lang="en-US" sz="2400" i="1" dirty="0">
              <a:latin typeface="Candara" panose="020E0502030303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846009" y="726339"/>
            <a:ext cx="36099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5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43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Logical Operator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5040656"/>
              </p:ext>
            </p:extLst>
          </p:nvPr>
        </p:nvGraphicFramePr>
        <p:xfrm>
          <a:off x="628650" y="1825625"/>
          <a:ext cx="7886700" cy="2423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06021"/>
                <a:gridCol w="5190564"/>
                <a:gridCol w="1590115"/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 smtClean="0">
                          <a:latin typeface="Candara" panose="020E0502030303020204" pitchFamily="34" charset="0"/>
                        </a:rPr>
                        <a:t>Operator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 smtClean="0">
                          <a:latin typeface="Candara" panose="020E0502030303020204" pitchFamily="34" charset="0"/>
                        </a:rPr>
                        <a:t>Description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b="1" dirty="0" smtClean="0">
                          <a:latin typeface="Candara" panose="020E0502030303020204" pitchFamily="34" charset="0"/>
                        </a:rPr>
                        <a:t>Example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&amp;&amp;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True if both the operands are true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 &amp;&amp; B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||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True if any one of the operand if true</a:t>
                      </a:r>
                    </a:p>
                    <a:p>
                      <a:pPr marL="285750" marR="0" lvl="0" indent="-285750" algn="l" defTabSz="6858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Also known as short-circuit operator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 || B 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!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Checks if left operand is greater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than right operand</a:t>
                      </a:r>
                      <a:endParaRPr lang="en-US" sz="18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!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(E)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633007" y="5983921"/>
            <a:ext cx="3354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Candara" panose="020E0502030303020204" pitchFamily="34" charset="0"/>
              </a:rPr>
              <a:t>Returns 1 if true, 0 if false</a:t>
            </a:r>
            <a:endParaRPr lang="en-US" sz="2400" i="1" dirty="0">
              <a:latin typeface="Candara" panose="020E0502030303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891187" y="4341176"/>
            <a:ext cx="162416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Candara" panose="020E0502030303020204" pitchFamily="34" charset="0"/>
              </a:rPr>
              <a:t>E= </a:t>
            </a:r>
            <a:r>
              <a:rPr lang="en-US" sz="2000" dirty="0" smtClean="0">
                <a:latin typeface="Candara" panose="020E0502030303020204" pitchFamily="34" charset="0"/>
              </a:rPr>
              <a:t>statement</a:t>
            </a:r>
            <a:endParaRPr lang="en-US" sz="2000" dirty="0">
              <a:latin typeface="Candara" panose="020E0502030303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834787" y="726339"/>
            <a:ext cx="38343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6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88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Bitwise Operator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0592150"/>
              </p:ext>
            </p:extLst>
          </p:nvPr>
        </p:nvGraphicFramePr>
        <p:xfrm>
          <a:off x="628650" y="1825625"/>
          <a:ext cx="7886700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77340"/>
                <a:gridCol w="1577340"/>
                <a:gridCol w="1577340"/>
                <a:gridCol w="1577340"/>
                <a:gridCol w="15773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y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 &amp; y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 | y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 ^ y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1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latin typeface="Candara" panose="020E0502030303020204" pitchFamily="34" charset="0"/>
                        </a:rPr>
                        <a:t>0</a:t>
                      </a:r>
                      <a:endParaRPr lang="en-US" sz="2400" b="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158519" y="4246561"/>
            <a:ext cx="482696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latin typeface="Candara" panose="020E0502030303020204" pitchFamily="34" charset="0"/>
              </a:rPr>
              <a:t>Standard Digital Logic Design Concepts</a:t>
            </a:r>
            <a:endParaRPr lang="en-US" sz="2200" i="1" dirty="0">
              <a:latin typeface="Candara" panose="020E05020303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8650" y="4936843"/>
            <a:ext cx="4318811" cy="1563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i="1" dirty="0" smtClean="0">
                <a:latin typeface="Candara" panose="020E0502030303020204" pitchFamily="34" charset="0"/>
              </a:rPr>
              <a:t>~ : Bitwise complement operator</a:t>
            </a:r>
          </a:p>
          <a:p>
            <a:pPr>
              <a:lnSpc>
                <a:spcPct val="150000"/>
              </a:lnSpc>
            </a:pPr>
            <a:r>
              <a:rPr lang="en-US" sz="2200" i="1" dirty="0" smtClean="0">
                <a:latin typeface="Candara" panose="020E0502030303020204" pitchFamily="34" charset="0"/>
              </a:rPr>
              <a:t>&lt;&lt; : Left shift operator (Ex: A &lt;&lt; B)</a:t>
            </a:r>
          </a:p>
          <a:p>
            <a:pPr>
              <a:lnSpc>
                <a:spcPct val="150000"/>
              </a:lnSpc>
            </a:pPr>
            <a:r>
              <a:rPr lang="en-US" sz="2200" i="1" dirty="0" smtClean="0">
                <a:latin typeface="Candara" panose="020E0502030303020204" pitchFamily="34" charset="0"/>
              </a:rPr>
              <a:t>&gt;&gt; : Right shift operator (Ex: A &gt;&gt; B)</a:t>
            </a:r>
            <a:endParaRPr lang="en-US" sz="2200" i="1" dirty="0">
              <a:latin typeface="Candara" panose="020E0502030303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849215" y="726339"/>
            <a:ext cx="35458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7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68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 Operator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4827483"/>
              </p:ext>
            </p:extLst>
          </p:nvPr>
        </p:nvGraphicFramePr>
        <p:xfrm>
          <a:off x="628650" y="1825625"/>
          <a:ext cx="7886700" cy="33329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7350"/>
                <a:gridCol w="3600450"/>
                <a:gridCol w="2628900"/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b="1" dirty="0" smtClean="0">
                          <a:latin typeface="Candara" panose="020E0502030303020204" pitchFamily="34" charset="0"/>
                        </a:rPr>
                        <a:t>Operator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b="1" dirty="0" smtClean="0">
                          <a:latin typeface="Candara" panose="020E0502030303020204" pitchFamily="34" charset="0"/>
                        </a:rPr>
                        <a:t>Description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b="1" dirty="0" smtClean="0">
                          <a:latin typeface="Candara" panose="020E0502030303020204" pitchFamily="34" charset="0"/>
                        </a:rPr>
                        <a:t>Example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=</a:t>
                      </a:r>
                      <a:endParaRPr lang="en-US" sz="20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Simple assignment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operator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(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Lvalue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,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Rvalue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)</a:t>
                      </a:r>
                      <a:endParaRPr lang="en-US" sz="20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C = A (operator)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B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C = A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(operator)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=</a:t>
                      </a:r>
                      <a:endParaRPr lang="en-US" sz="20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GB" sz="20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The</a:t>
                      </a:r>
                      <a:r>
                        <a:rPr lang="en-GB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left operand is operated by the right operand, and the result is stored in the left </a:t>
                      </a:r>
                      <a:r>
                        <a:rPr lang="en-GB" sz="20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operand</a:t>
                      </a:r>
                      <a:endParaRPr lang="en-US" sz="20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A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</a:rPr>
                        <a:t> (operator)= B 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  <a:sym typeface="Wingdings" panose="05000000000000000000" pitchFamily="2" charset="2"/>
                        </a:rPr>
                        <a:t>implies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Candara" panose="020E0502030303020204" pitchFamily="34" charset="0"/>
                          <a:sym typeface="Wingdings" panose="05000000000000000000" pitchFamily="2" charset="2"/>
                        </a:rPr>
                        <a:t>A = A (operator) B</a:t>
                      </a:r>
                      <a:endParaRPr lang="en-US" sz="2000" dirty="0">
                        <a:solidFill>
                          <a:schemeClr val="tx1"/>
                        </a:solidFill>
                        <a:latin typeface="Candara" panose="020E0502030303020204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872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200" dirty="0" smtClean="0"/>
              <a:t> </a:t>
            </a:r>
            <a:r>
              <a:rPr lang="en-US" sz="2200" dirty="0" err="1" smtClean="0"/>
              <a:t>sizeof</a:t>
            </a:r>
            <a:r>
              <a:rPr lang="en-US" sz="2200" dirty="0" smtClean="0"/>
              <a:t>()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 </a:t>
            </a:r>
            <a:r>
              <a:rPr lang="en-US" sz="2200" dirty="0" smtClean="0"/>
              <a:t>Ternary operator</a:t>
            </a:r>
          </a:p>
          <a:p>
            <a:pPr lvl="1">
              <a:lnSpc>
                <a:spcPct val="150000"/>
              </a:lnSpc>
            </a:pPr>
            <a:r>
              <a:rPr lang="en-US" sz="2200" dirty="0" smtClean="0"/>
              <a:t>Example – </a:t>
            </a:r>
          </a:p>
          <a:p>
            <a:pPr lvl="1">
              <a:lnSpc>
                <a:spcPct val="150000"/>
              </a:lnSpc>
            </a:pPr>
            <a:r>
              <a:rPr lang="en-US" sz="2200" dirty="0" smtClean="0"/>
              <a:t>Expression ? If true : otherwise</a:t>
            </a:r>
          </a:p>
          <a:p>
            <a:pPr>
              <a:lnSpc>
                <a:spcPct val="150000"/>
              </a:lnSpc>
            </a:pPr>
            <a:r>
              <a:rPr lang="en-US" sz="2200" dirty="0" smtClean="0"/>
              <a:t>.-&gt; : Member operator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 </a:t>
            </a:r>
            <a:r>
              <a:rPr lang="en-US" sz="2200" dirty="0" smtClean="0"/>
              <a:t>&amp; : Address of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 </a:t>
            </a:r>
            <a:r>
              <a:rPr lang="en-US" sz="2200" dirty="0" smtClean="0"/>
              <a:t>* : Dereferencing operator</a:t>
            </a:r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652847" y="726339"/>
            <a:ext cx="74732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8, 9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1623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Precedence in C</a:t>
            </a:r>
            <a:r>
              <a:rPr lang="en-US" dirty="0" smtClean="0"/>
              <a:t>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2200" dirty="0" smtClean="0"/>
              <a:t>Determines </a:t>
            </a:r>
            <a:r>
              <a:rPr lang="en-GB" sz="2200" dirty="0"/>
              <a:t>the </a:t>
            </a:r>
            <a:r>
              <a:rPr lang="en-GB" sz="2200" b="1" dirty="0">
                <a:solidFill>
                  <a:srgbClr val="EF2564"/>
                </a:solidFill>
              </a:rPr>
              <a:t>grouping of terms </a:t>
            </a:r>
            <a:r>
              <a:rPr lang="en-GB" sz="2200" dirty="0"/>
              <a:t>in an expression. </a:t>
            </a:r>
            <a:endParaRPr lang="en-GB" sz="2200" dirty="0" smtClean="0"/>
          </a:p>
          <a:p>
            <a:pPr>
              <a:lnSpc>
                <a:spcPct val="150000"/>
              </a:lnSpc>
            </a:pPr>
            <a:r>
              <a:rPr lang="en-GB" sz="2200" dirty="0" smtClean="0"/>
              <a:t>This </a:t>
            </a:r>
            <a:r>
              <a:rPr lang="en-GB" sz="2200" dirty="0"/>
              <a:t>affects </a:t>
            </a:r>
            <a:r>
              <a:rPr lang="en-GB" sz="2200" b="1" i="1" dirty="0"/>
              <a:t>how an expression is evaluated</a:t>
            </a:r>
            <a:r>
              <a:rPr lang="en-GB" sz="2200" dirty="0"/>
              <a:t>. </a:t>
            </a:r>
            <a:endParaRPr lang="en-GB" sz="2200" dirty="0" smtClean="0"/>
          </a:p>
          <a:p>
            <a:pPr>
              <a:lnSpc>
                <a:spcPct val="150000"/>
              </a:lnSpc>
            </a:pPr>
            <a:r>
              <a:rPr lang="en-GB" sz="2200" dirty="0" smtClean="0"/>
              <a:t>Certain </a:t>
            </a:r>
            <a:r>
              <a:rPr lang="en-GB" sz="2200" dirty="0"/>
              <a:t>operators have </a:t>
            </a:r>
            <a:r>
              <a:rPr lang="en-GB" sz="2200" b="1" dirty="0">
                <a:solidFill>
                  <a:srgbClr val="EF2564"/>
                </a:solidFill>
              </a:rPr>
              <a:t>higher precedence </a:t>
            </a:r>
            <a:r>
              <a:rPr lang="en-GB" sz="2200" dirty="0"/>
              <a:t>than </a:t>
            </a:r>
            <a:r>
              <a:rPr lang="en-GB" sz="2200" dirty="0" smtClean="0"/>
              <a:t>others</a:t>
            </a:r>
          </a:p>
          <a:p>
            <a:pPr>
              <a:lnSpc>
                <a:spcPct val="150000"/>
              </a:lnSpc>
            </a:pPr>
            <a:r>
              <a:rPr lang="en-GB" sz="2200" b="1" dirty="0" smtClean="0">
                <a:solidFill>
                  <a:srgbClr val="0070C0"/>
                </a:solidFill>
              </a:rPr>
              <a:t>Associativity</a:t>
            </a:r>
            <a:endParaRPr lang="en-US" sz="2200" b="1" dirty="0">
              <a:solidFill>
                <a:srgbClr val="0070C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773072" y="726339"/>
            <a:ext cx="50687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10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0089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C++ Selection Statements</a:t>
            </a:r>
            <a:endParaRPr lang="en-US" dirty="0"/>
          </a:p>
        </p:txBody>
      </p:sp>
      <p:sp>
        <p:nvSpPr>
          <p:cNvPr id="4" name="Diamond 3"/>
          <p:cNvSpPr/>
          <p:nvPr/>
        </p:nvSpPr>
        <p:spPr>
          <a:xfrm>
            <a:off x="3029803" y="2141065"/>
            <a:ext cx="1433015" cy="1050877"/>
          </a:xfrm>
          <a:prstGeom prst="diamond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Diamond 4"/>
          <p:cNvSpPr/>
          <p:nvPr/>
        </p:nvSpPr>
        <p:spPr>
          <a:xfrm>
            <a:off x="4462818" y="3423958"/>
            <a:ext cx="1433015" cy="1050877"/>
          </a:xfrm>
          <a:prstGeom prst="diamond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Diamond 5"/>
          <p:cNvSpPr/>
          <p:nvPr/>
        </p:nvSpPr>
        <p:spPr>
          <a:xfrm>
            <a:off x="5895833" y="4590984"/>
            <a:ext cx="1433015" cy="1050877"/>
          </a:xfrm>
          <a:prstGeom prst="diamond">
            <a:avLst/>
          </a:prstGeom>
          <a:gradFill flip="none" rotWithShape="1"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C3</a:t>
            </a:r>
          </a:p>
        </p:txBody>
      </p:sp>
      <p:cxnSp>
        <p:nvCxnSpPr>
          <p:cNvPr id="8" name="Straight Arrow Connector 7"/>
          <p:cNvCxnSpPr>
            <a:endCxn id="4" idx="0"/>
          </p:cNvCxnSpPr>
          <p:nvPr/>
        </p:nvCxnSpPr>
        <p:spPr>
          <a:xfrm flipH="1">
            <a:off x="3746311" y="1555845"/>
            <a:ext cx="6823" cy="585220"/>
          </a:xfrm>
          <a:prstGeom prst="straightConnector1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Elbow Connector 11"/>
          <p:cNvCxnSpPr>
            <a:stCxn id="4" idx="3"/>
            <a:endCxn id="5" idx="0"/>
          </p:cNvCxnSpPr>
          <p:nvPr/>
        </p:nvCxnSpPr>
        <p:spPr>
          <a:xfrm>
            <a:off x="4462818" y="2666504"/>
            <a:ext cx="716508" cy="757454"/>
          </a:xfrm>
          <a:prstGeom prst="bentConnector2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TextBox 12"/>
          <p:cNvSpPr txBox="1"/>
          <p:nvPr/>
        </p:nvSpPr>
        <p:spPr>
          <a:xfrm>
            <a:off x="4415051" y="2219119"/>
            <a:ext cx="3091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ndara" panose="020E0502030303020204" pitchFamily="34" charset="0"/>
              </a:rPr>
              <a:t>If condition is </a:t>
            </a:r>
            <a:r>
              <a:rPr lang="en-US" b="1" dirty="0" smtClean="0">
                <a:solidFill>
                  <a:srgbClr val="00B050"/>
                </a:solidFill>
                <a:latin typeface="Candara" panose="020E0502030303020204" pitchFamily="34" charset="0"/>
              </a:rPr>
              <a:t>true</a:t>
            </a:r>
            <a:r>
              <a:rPr lang="en-US" dirty="0" smtClean="0">
                <a:solidFill>
                  <a:srgbClr val="00B050"/>
                </a:solidFill>
                <a:latin typeface="Candara" panose="020E0502030303020204" pitchFamily="34" charset="0"/>
              </a:rPr>
              <a:t> </a:t>
            </a:r>
            <a:r>
              <a:rPr lang="en-US" dirty="0" smtClean="0">
                <a:latin typeface="Candara" panose="020E0502030303020204" pitchFamily="34" charset="0"/>
              </a:rPr>
              <a:t>/ </a:t>
            </a:r>
            <a:r>
              <a:rPr lang="en-US" b="1" dirty="0" smtClean="0">
                <a:solidFill>
                  <a:srgbClr val="FF0000"/>
                </a:solidFill>
                <a:latin typeface="Candara" panose="020E0502030303020204" pitchFamily="34" charset="0"/>
              </a:rPr>
              <a:t>false</a:t>
            </a:r>
            <a:endParaRPr lang="en-US" b="1" dirty="0">
              <a:solidFill>
                <a:srgbClr val="FF0000"/>
              </a:solidFill>
              <a:latin typeface="Candara" panose="020E0502030303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895833" y="3307809"/>
            <a:ext cx="3091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ndara" panose="020E0502030303020204" pitchFamily="34" charset="0"/>
              </a:rPr>
              <a:t>If condition is </a:t>
            </a:r>
            <a:r>
              <a:rPr lang="en-US" b="1" dirty="0" smtClean="0">
                <a:solidFill>
                  <a:srgbClr val="00B050"/>
                </a:solidFill>
                <a:latin typeface="Candara" panose="020E0502030303020204" pitchFamily="34" charset="0"/>
              </a:rPr>
              <a:t>true</a:t>
            </a:r>
            <a:r>
              <a:rPr lang="en-US" dirty="0" smtClean="0">
                <a:solidFill>
                  <a:srgbClr val="00B050"/>
                </a:solidFill>
                <a:latin typeface="Candara" panose="020E0502030303020204" pitchFamily="34" charset="0"/>
              </a:rPr>
              <a:t> </a:t>
            </a:r>
            <a:r>
              <a:rPr lang="en-US" dirty="0" smtClean="0">
                <a:latin typeface="Candara" panose="020E0502030303020204" pitchFamily="34" charset="0"/>
              </a:rPr>
              <a:t>/ </a:t>
            </a:r>
            <a:r>
              <a:rPr lang="en-US" b="1" dirty="0" smtClean="0">
                <a:solidFill>
                  <a:srgbClr val="FF0000"/>
                </a:solidFill>
                <a:latin typeface="Candara" panose="020E0502030303020204" pitchFamily="34" charset="0"/>
              </a:rPr>
              <a:t>false</a:t>
            </a:r>
            <a:endParaRPr lang="en-US" b="1" dirty="0">
              <a:solidFill>
                <a:srgbClr val="FF0000"/>
              </a:solidFill>
              <a:latin typeface="Candara" panose="020E0502030303020204" pitchFamily="34" charset="0"/>
            </a:endParaRPr>
          </a:p>
        </p:txBody>
      </p:sp>
      <p:cxnSp>
        <p:nvCxnSpPr>
          <p:cNvPr id="15" name="Elbow Connector 14"/>
          <p:cNvCxnSpPr>
            <a:stCxn id="5" idx="3"/>
            <a:endCxn id="6" idx="0"/>
          </p:cNvCxnSpPr>
          <p:nvPr/>
        </p:nvCxnSpPr>
        <p:spPr>
          <a:xfrm>
            <a:off x="5895833" y="3949397"/>
            <a:ext cx="716508" cy="641587"/>
          </a:xfrm>
          <a:prstGeom prst="bentConnector2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TextBox 17"/>
          <p:cNvSpPr txBox="1"/>
          <p:nvPr/>
        </p:nvSpPr>
        <p:spPr>
          <a:xfrm>
            <a:off x="936503" y="3123143"/>
            <a:ext cx="187320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Take some action</a:t>
            </a:r>
          </a:p>
        </p:txBody>
      </p:sp>
      <p:cxnSp>
        <p:nvCxnSpPr>
          <p:cNvPr id="19" name="Elbow Connector 18"/>
          <p:cNvCxnSpPr>
            <a:stCxn id="4" idx="1"/>
            <a:endCxn id="18" idx="0"/>
          </p:cNvCxnSpPr>
          <p:nvPr/>
        </p:nvCxnSpPr>
        <p:spPr>
          <a:xfrm rot="10800000" flipV="1">
            <a:off x="1873107" y="2666503"/>
            <a:ext cx="1156697" cy="456639"/>
          </a:xfrm>
          <a:prstGeom prst="bentConnector2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TextBox 21"/>
          <p:cNvSpPr txBox="1"/>
          <p:nvPr/>
        </p:nvSpPr>
        <p:spPr>
          <a:xfrm>
            <a:off x="936503" y="4202820"/>
            <a:ext cx="187320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Take some action</a:t>
            </a:r>
          </a:p>
        </p:txBody>
      </p:sp>
      <p:cxnSp>
        <p:nvCxnSpPr>
          <p:cNvPr id="23" name="Elbow Connector 22"/>
          <p:cNvCxnSpPr>
            <a:stCxn id="5" idx="1"/>
            <a:endCxn id="22" idx="0"/>
          </p:cNvCxnSpPr>
          <p:nvPr/>
        </p:nvCxnSpPr>
        <p:spPr>
          <a:xfrm rot="10800000" flipV="1">
            <a:off x="1873106" y="3949396"/>
            <a:ext cx="2589712" cy="253423"/>
          </a:xfrm>
          <a:prstGeom prst="bentConnector2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TextBox 25"/>
          <p:cNvSpPr txBox="1"/>
          <p:nvPr/>
        </p:nvSpPr>
        <p:spPr>
          <a:xfrm>
            <a:off x="936503" y="5859374"/>
            <a:ext cx="187320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Take some action</a:t>
            </a:r>
          </a:p>
        </p:txBody>
      </p:sp>
      <p:cxnSp>
        <p:nvCxnSpPr>
          <p:cNvPr id="27" name="Elbow Connector 26"/>
          <p:cNvCxnSpPr>
            <a:stCxn id="6" idx="1"/>
            <a:endCxn id="26" idx="0"/>
          </p:cNvCxnSpPr>
          <p:nvPr/>
        </p:nvCxnSpPr>
        <p:spPr>
          <a:xfrm rot="10800000" flipV="1">
            <a:off x="1873107" y="5116422"/>
            <a:ext cx="4022727" cy="742951"/>
          </a:xfrm>
          <a:prstGeom prst="bentConnector2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Elbow Connector 29"/>
          <p:cNvCxnSpPr>
            <a:stCxn id="6" idx="3"/>
            <a:endCxn id="31" idx="0"/>
          </p:cNvCxnSpPr>
          <p:nvPr/>
        </p:nvCxnSpPr>
        <p:spPr>
          <a:xfrm>
            <a:off x="7328848" y="5116423"/>
            <a:ext cx="774485" cy="742951"/>
          </a:xfrm>
          <a:prstGeom prst="bentConnector2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TextBox 30"/>
          <p:cNvSpPr txBox="1"/>
          <p:nvPr/>
        </p:nvSpPr>
        <p:spPr>
          <a:xfrm>
            <a:off x="7219616" y="5859374"/>
            <a:ext cx="176743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ndara" panose="020E0502030303020204" pitchFamily="34" charset="0"/>
              </a:rPr>
              <a:t>…</a:t>
            </a:r>
            <a:endParaRPr lang="en-US" dirty="0">
              <a:latin typeface="Candara" panose="020E0502030303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2735" y="2219119"/>
            <a:ext cx="3091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ndara" panose="020E0502030303020204" pitchFamily="34" charset="0"/>
              </a:rPr>
              <a:t>If condition is </a:t>
            </a:r>
            <a:r>
              <a:rPr lang="en-US" b="1" dirty="0" smtClean="0">
                <a:solidFill>
                  <a:srgbClr val="00B050"/>
                </a:solidFill>
                <a:latin typeface="Candara" panose="020E0502030303020204" pitchFamily="34" charset="0"/>
              </a:rPr>
              <a:t>true</a:t>
            </a:r>
            <a:r>
              <a:rPr lang="en-US" dirty="0" smtClean="0">
                <a:solidFill>
                  <a:srgbClr val="00B050"/>
                </a:solidFill>
                <a:latin typeface="Candara" panose="020E0502030303020204" pitchFamily="34" charset="0"/>
              </a:rPr>
              <a:t> </a:t>
            </a:r>
            <a:r>
              <a:rPr lang="en-US" dirty="0" smtClean="0">
                <a:latin typeface="Candara" panose="020E0502030303020204" pitchFamily="34" charset="0"/>
              </a:rPr>
              <a:t>/ </a:t>
            </a:r>
            <a:r>
              <a:rPr lang="en-US" b="1" dirty="0" smtClean="0">
                <a:solidFill>
                  <a:srgbClr val="FF0000"/>
                </a:solidFill>
                <a:latin typeface="Candara" panose="020E0502030303020204" pitchFamily="34" charset="0"/>
              </a:rPr>
              <a:t>false</a:t>
            </a:r>
            <a:endParaRPr lang="en-US" b="1" dirty="0">
              <a:solidFill>
                <a:srgbClr val="FF0000"/>
              </a:solidFill>
              <a:latin typeface="Candara" panose="020E0502030303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52735" y="3556554"/>
            <a:ext cx="3091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ndara" panose="020E0502030303020204" pitchFamily="34" charset="0"/>
              </a:rPr>
              <a:t>If condition is </a:t>
            </a:r>
            <a:r>
              <a:rPr lang="en-US" b="1" dirty="0" smtClean="0">
                <a:solidFill>
                  <a:srgbClr val="00B050"/>
                </a:solidFill>
                <a:latin typeface="Candara" panose="020E0502030303020204" pitchFamily="34" charset="0"/>
              </a:rPr>
              <a:t>true</a:t>
            </a:r>
            <a:r>
              <a:rPr lang="en-US" dirty="0" smtClean="0">
                <a:solidFill>
                  <a:srgbClr val="00B050"/>
                </a:solidFill>
                <a:latin typeface="Candara" panose="020E0502030303020204" pitchFamily="34" charset="0"/>
              </a:rPr>
              <a:t> </a:t>
            </a:r>
            <a:r>
              <a:rPr lang="en-US" dirty="0" smtClean="0">
                <a:latin typeface="Candara" panose="020E0502030303020204" pitchFamily="34" charset="0"/>
              </a:rPr>
              <a:t>/ </a:t>
            </a:r>
            <a:r>
              <a:rPr lang="en-US" b="1" dirty="0" smtClean="0">
                <a:solidFill>
                  <a:srgbClr val="FF0000"/>
                </a:solidFill>
                <a:latin typeface="Candara" panose="020E0502030303020204" pitchFamily="34" charset="0"/>
              </a:rPr>
              <a:t>false</a:t>
            </a:r>
            <a:endParaRPr lang="en-US" b="1" dirty="0">
              <a:solidFill>
                <a:srgbClr val="FF0000"/>
              </a:solidFill>
              <a:latin typeface="Candara" panose="020E0502030303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52735" y="4707964"/>
            <a:ext cx="3091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ndara" panose="020E0502030303020204" pitchFamily="34" charset="0"/>
              </a:rPr>
              <a:t>If condition is </a:t>
            </a:r>
            <a:r>
              <a:rPr lang="en-US" b="1" dirty="0" smtClean="0">
                <a:solidFill>
                  <a:srgbClr val="00B050"/>
                </a:solidFill>
                <a:latin typeface="Candara" panose="020E0502030303020204" pitchFamily="34" charset="0"/>
              </a:rPr>
              <a:t>true</a:t>
            </a:r>
            <a:r>
              <a:rPr lang="en-US" dirty="0" smtClean="0">
                <a:solidFill>
                  <a:srgbClr val="00B050"/>
                </a:solidFill>
                <a:latin typeface="Candara" panose="020E0502030303020204" pitchFamily="34" charset="0"/>
              </a:rPr>
              <a:t> </a:t>
            </a:r>
            <a:r>
              <a:rPr lang="en-US" dirty="0" smtClean="0">
                <a:latin typeface="Candara" panose="020E0502030303020204" pitchFamily="34" charset="0"/>
              </a:rPr>
              <a:t>/ </a:t>
            </a:r>
            <a:r>
              <a:rPr lang="en-US" b="1" dirty="0" smtClean="0">
                <a:solidFill>
                  <a:srgbClr val="FF0000"/>
                </a:solidFill>
                <a:latin typeface="Candara" panose="020E0502030303020204" pitchFamily="34" charset="0"/>
              </a:rPr>
              <a:t>false</a:t>
            </a:r>
            <a:endParaRPr lang="en-US" b="1" dirty="0">
              <a:solidFill>
                <a:srgbClr val="FF0000"/>
              </a:solidFill>
              <a:latin typeface="Candara" panose="020E0502030303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216255" y="4453669"/>
            <a:ext cx="1927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ndara" panose="020E0502030303020204" pitchFamily="34" charset="0"/>
              </a:rPr>
              <a:t>If condition is </a:t>
            </a:r>
            <a:r>
              <a:rPr lang="en-US" b="1" dirty="0" smtClean="0">
                <a:solidFill>
                  <a:srgbClr val="00B050"/>
                </a:solidFill>
                <a:latin typeface="Candara" panose="020E0502030303020204" pitchFamily="34" charset="0"/>
              </a:rPr>
              <a:t>true</a:t>
            </a:r>
            <a:r>
              <a:rPr lang="en-US" dirty="0" smtClean="0">
                <a:solidFill>
                  <a:srgbClr val="00B050"/>
                </a:solidFill>
                <a:latin typeface="Candara" panose="020E0502030303020204" pitchFamily="34" charset="0"/>
              </a:rPr>
              <a:t> </a:t>
            </a:r>
            <a:r>
              <a:rPr lang="en-US" dirty="0" smtClean="0">
                <a:latin typeface="Candara" panose="020E0502030303020204" pitchFamily="34" charset="0"/>
              </a:rPr>
              <a:t>/ </a:t>
            </a:r>
            <a:r>
              <a:rPr lang="en-US" b="1" dirty="0" smtClean="0">
                <a:solidFill>
                  <a:srgbClr val="FF0000"/>
                </a:solidFill>
                <a:latin typeface="Candara" panose="020E0502030303020204" pitchFamily="34" charset="0"/>
              </a:rPr>
              <a:t>false</a:t>
            </a:r>
            <a:endParaRPr lang="en-US" b="1" dirty="0">
              <a:solidFill>
                <a:srgbClr val="FF0000"/>
              </a:solidFill>
              <a:latin typeface="Candara" panose="020E0502030303020204" pitchFamily="34" charset="0"/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47" name="Rectangle 46"/>
          <p:cNvSpPr/>
          <p:nvPr/>
        </p:nvSpPr>
        <p:spPr>
          <a:xfrm>
            <a:off x="7809140" y="726339"/>
            <a:ext cx="43473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11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62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Welcome to CS212</a:t>
            </a:r>
            <a:endParaRPr lang="en-US"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924864" y="1526925"/>
            <a:ext cx="8156079" cy="2244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main() is where program execution begins.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main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&lt;&lt;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“Welcome to CS212 !!"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prints Hello World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924864" y="3874987"/>
            <a:ext cx="801307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dirty="0" err="1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iostream</a:t>
            </a:r>
            <a:r>
              <a:rPr lang="en-US" altLang="en-US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0000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0000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std</a:t>
            </a:r>
            <a:r>
              <a:rPr lang="en-US" altLang="en-US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en-US" dirty="0" smtClean="0">
              <a:solidFill>
                <a:srgbClr val="31313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31313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main() is where program execution begins.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 err="1">
                <a:solidFill>
                  <a:srgbClr val="0000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</a:t>
            </a:r>
            <a:r>
              <a:rPr lang="en-US" altLang="en-US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 smtClean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dirty="0" smtClean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altLang="en-US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 Hello World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en-US" dirty="0" smtClean="0">
              <a:solidFill>
                <a:srgbClr val="31313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dirty="0" err="1" smtClean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dirty="0" smtClean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&lt;&lt;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0088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“Welcome to CS212 !!"</a:t>
            </a:r>
            <a:r>
              <a:rPr lang="en-US" altLang="en-US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 smtClean="0">
                <a:solidFill>
                  <a:srgbClr val="0000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return</a:t>
            </a:r>
            <a:r>
              <a:rPr lang="en-US" altLang="en-US" dirty="0" smtClean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0066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altLang="en-US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66426"/>
            <a:ext cx="1822862" cy="111566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871657" y="726339"/>
            <a:ext cx="30970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1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54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</a:t>
            </a:r>
            <a:r>
              <a:rPr lang="en-US" dirty="0" smtClean="0"/>
              <a:t>Iteration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114" y="1825625"/>
            <a:ext cx="7886700" cy="612775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E</a:t>
            </a:r>
            <a:r>
              <a:rPr lang="en-GB" dirty="0" smtClean="0"/>
              <a:t>xecute </a:t>
            </a:r>
            <a:r>
              <a:rPr lang="en-GB" dirty="0"/>
              <a:t>a block of code several number of </a:t>
            </a:r>
            <a:r>
              <a:rPr lang="en-GB" dirty="0" smtClean="0"/>
              <a:t>times: sequentially</a:t>
            </a:r>
            <a:endParaRPr lang="en-US" dirty="0"/>
          </a:p>
          <a:p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2500566" y="2717809"/>
            <a:ext cx="5022491" cy="3748588"/>
            <a:chOff x="1578431" y="2429407"/>
            <a:chExt cx="6131449" cy="4191757"/>
          </a:xfrm>
        </p:grpSpPr>
        <p:sp>
          <p:nvSpPr>
            <p:cNvPr id="4" name="Flowchart: Decision 3"/>
            <p:cNvSpPr/>
            <p:nvPr/>
          </p:nvSpPr>
          <p:spPr>
            <a:xfrm>
              <a:off x="1603564" y="4210503"/>
              <a:ext cx="2853683" cy="1320800"/>
            </a:xfrm>
            <a:prstGeom prst="flowChartDecision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tx1"/>
                  </a:solidFill>
                  <a:latin typeface="Candara" panose="020E0502030303020204" pitchFamily="34" charset="0"/>
                </a:rPr>
                <a:t>Condition</a:t>
              </a:r>
              <a:endParaRPr lang="en-US" b="1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486400" y="3514725"/>
              <a:ext cx="2223479" cy="41299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ndara" panose="020E0502030303020204" pitchFamily="34" charset="0"/>
                </a:rPr>
                <a:t>Conditional code</a:t>
              </a:r>
              <a:endParaRPr lang="en-US" dirty="0">
                <a:latin typeface="Candara" panose="020E0502030303020204" pitchFamily="34" charset="0"/>
              </a:endParaRPr>
            </a:p>
          </p:txBody>
        </p:sp>
        <p:cxnSp>
          <p:nvCxnSpPr>
            <p:cNvPr id="7" name="Straight Arrow Connector 6"/>
            <p:cNvCxnSpPr>
              <a:endCxn id="4" idx="0"/>
            </p:cNvCxnSpPr>
            <p:nvPr/>
          </p:nvCxnSpPr>
          <p:spPr>
            <a:xfrm>
              <a:off x="3030406" y="2429407"/>
              <a:ext cx="0" cy="178109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8"/>
            <p:cNvCxnSpPr>
              <a:stCxn id="4" idx="3"/>
              <a:endCxn id="5" idx="2"/>
            </p:cNvCxnSpPr>
            <p:nvPr/>
          </p:nvCxnSpPr>
          <p:spPr>
            <a:xfrm flipV="1">
              <a:off x="4457247" y="3927721"/>
              <a:ext cx="2140892" cy="943182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Elbow Connector 10"/>
            <p:cNvCxnSpPr>
              <a:stCxn id="5" idx="0"/>
              <a:endCxn id="4" idx="0"/>
            </p:cNvCxnSpPr>
            <p:nvPr/>
          </p:nvCxnSpPr>
          <p:spPr>
            <a:xfrm rot="16200000" flipH="1" flipV="1">
              <a:off x="4466384" y="2078746"/>
              <a:ext cx="695777" cy="3567733"/>
            </a:xfrm>
            <a:prstGeom prst="bentConnector3">
              <a:avLst>
                <a:gd name="adj1" fmla="val -36740"/>
              </a:avLst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4" idx="2"/>
            </p:cNvCxnSpPr>
            <p:nvPr/>
          </p:nvCxnSpPr>
          <p:spPr>
            <a:xfrm>
              <a:off x="3030406" y="5531303"/>
              <a:ext cx="0" cy="62184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4741604" y="4360123"/>
              <a:ext cx="2968276" cy="412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andara" panose="020E0502030303020204" pitchFamily="34" charset="0"/>
                </a:rPr>
                <a:t>If condition is     </a:t>
              </a:r>
              <a:r>
                <a:rPr lang="en-US" b="1" dirty="0" smtClean="0">
                  <a:solidFill>
                    <a:srgbClr val="00B050"/>
                  </a:solidFill>
                  <a:latin typeface="Candara" panose="020E0502030303020204" pitchFamily="34" charset="0"/>
                </a:rPr>
                <a:t>true</a:t>
              </a:r>
              <a:endParaRPr lang="en-US" b="1" dirty="0">
                <a:solidFill>
                  <a:srgbClr val="00B05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578431" y="6208168"/>
              <a:ext cx="2959237" cy="412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andara" panose="020E0502030303020204" pitchFamily="34" charset="0"/>
                </a:rPr>
                <a:t>If condition is </a:t>
              </a:r>
              <a:r>
                <a:rPr lang="en-US" b="1" dirty="0" smtClean="0">
                  <a:solidFill>
                    <a:srgbClr val="FF0000"/>
                  </a:solidFill>
                  <a:latin typeface="Candara" panose="020E0502030303020204" pitchFamily="34" charset="0"/>
                </a:rPr>
                <a:t>false</a:t>
              </a:r>
              <a:endParaRPr lang="en-US" b="1" dirty="0">
                <a:solidFill>
                  <a:srgbClr val="FF0000"/>
                </a:solidFill>
                <a:latin typeface="Candara" panose="020E0502030303020204" pitchFamily="34" charset="0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6253632" y="2747698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EF2564"/>
                </a:solidFill>
                <a:latin typeface="Candara" panose="020E0502030303020204" pitchFamily="34" charset="0"/>
              </a:rPr>
              <a:t>Do-While</a:t>
            </a:r>
            <a:endParaRPr lang="en-US" b="1" dirty="0">
              <a:solidFill>
                <a:srgbClr val="EF2564"/>
              </a:solidFill>
              <a:latin typeface="Candara" panose="020E0502030303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500566" y="2828432"/>
            <a:ext cx="1182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ndara" panose="020E0502030303020204" pitchFamily="34" charset="0"/>
              </a:rPr>
              <a:t>For, While</a:t>
            </a:r>
            <a:endParaRPr lang="en-US" b="1" dirty="0">
              <a:latin typeface="Candara" panose="020E0502030303020204" pitchFamily="34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836253" y="2573336"/>
            <a:ext cx="6686803" cy="2918425"/>
            <a:chOff x="836253" y="2573336"/>
            <a:chExt cx="6686803" cy="2918425"/>
          </a:xfrm>
        </p:grpSpPr>
        <p:grpSp>
          <p:nvGrpSpPr>
            <p:cNvPr id="28" name="Group 27"/>
            <p:cNvGrpSpPr/>
            <p:nvPr/>
          </p:nvGrpSpPr>
          <p:grpSpPr>
            <a:xfrm>
              <a:off x="2521152" y="2573336"/>
              <a:ext cx="5001904" cy="2918425"/>
              <a:chOff x="624113" y="2293927"/>
              <a:chExt cx="5001904" cy="2918425"/>
            </a:xfrm>
          </p:grpSpPr>
          <p:cxnSp>
            <p:nvCxnSpPr>
              <p:cNvPr id="20" name="Elbow Connector 19"/>
              <p:cNvCxnSpPr/>
              <p:nvPr/>
            </p:nvCxnSpPr>
            <p:spPr>
              <a:xfrm rot="16200000" flipH="1">
                <a:off x="4221532" y="2428989"/>
                <a:ext cx="1115047" cy="844924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rgbClr val="EF2564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Elbow Connector 21"/>
              <p:cNvCxnSpPr>
                <a:stCxn id="5" idx="3"/>
                <a:endCxn id="4" idx="2"/>
              </p:cNvCxnSpPr>
              <p:nvPr/>
            </p:nvCxnSpPr>
            <p:spPr>
              <a:xfrm flipH="1">
                <a:off x="1792892" y="3593640"/>
                <a:ext cx="3833125" cy="1618712"/>
              </a:xfrm>
              <a:prstGeom prst="bentConnector4">
                <a:avLst>
                  <a:gd name="adj1" fmla="val -5964"/>
                  <a:gd name="adj2" fmla="val 114122"/>
                </a:avLst>
              </a:prstGeom>
              <a:ln w="19050">
                <a:solidFill>
                  <a:srgbClr val="EF2564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Elbow Connector 24"/>
              <p:cNvCxnSpPr>
                <a:stCxn id="4" idx="1"/>
                <a:endCxn id="5" idx="1"/>
              </p:cNvCxnSpPr>
              <p:nvPr/>
            </p:nvCxnSpPr>
            <p:spPr>
              <a:xfrm rot="10800000" flipH="1">
                <a:off x="624113" y="3593640"/>
                <a:ext cx="3180571" cy="1028132"/>
              </a:xfrm>
              <a:prstGeom prst="bentConnector3">
                <a:avLst>
                  <a:gd name="adj1" fmla="val -7187"/>
                </a:avLst>
              </a:prstGeom>
              <a:ln w="19050">
                <a:solidFill>
                  <a:srgbClr val="EF2564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/>
            <p:cNvSpPr txBox="1"/>
            <p:nvPr/>
          </p:nvSpPr>
          <p:spPr>
            <a:xfrm>
              <a:off x="836253" y="4034412"/>
              <a:ext cx="24314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EF2564"/>
                  </a:solidFill>
                  <a:latin typeface="Candara" panose="020E0502030303020204" pitchFamily="34" charset="0"/>
                </a:rPr>
                <a:t>If condition is   </a:t>
              </a:r>
              <a:r>
                <a:rPr lang="en-US" b="1" dirty="0" smtClean="0">
                  <a:solidFill>
                    <a:srgbClr val="00B050"/>
                  </a:solidFill>
                  <a:latin typeface="Candara" panose="020E0502030303020204" pitchFamily="34" charset="0"/>
                </a:rPr>
                <a:t>true</a:t>
              </a:r>
              <a:endParaRPr lang="en-US" b="1" dirty="0">
                <a:solidFill>
                  <a:srgbClr val="00B050"/>
                </a:solidFill>
                <a:latin typeface="Candara" panose="020E0502030303020204" pitchFamily="34" charset="0"/>
              </a:endParaRPr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>
          <a:xfrm>
            <a:off x="7789102" y="726339"/>
            <a:ext cx="47481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12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571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 control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Break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Continue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Infinite loop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88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Functions and subprograms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8650" y="1825624"/>
            <a:ext cx="8174156" cy="4588823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200" dirty="0" smtClean="0"/>
              <a:t>The </a:t>
            </a:r>
            <a:r>
              <a:rPr lang="en-US" sz="2200" b="1" dirty="0" smtClean="0">
                <a:solidFill>
                  <a:srgbClr val="00B050"/>
                </a:solidFill>
              </a:rPr>
              <a:t>Top-down</a:t>
            </a:r>
            <a:r>
              <a:rPr lang="en-US" sz="2200" dirty="0" smtClean="0"/>
              <a:t> design approach</a:t>
            </a:r>
            <a:endParaRPr lang="en-US" sz="2200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sz="2200" b="1" i="1" dirty="0" smtClean="0"/>
              <a:t>Dividing the main problem into smaller tasks 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200" dirty="0" smtClean="0"/>
              <a:t>A descriptive </a:t>
            </a:r>
            <a:r>
              <a:rPr lang="en-US" sz="2200" b="1" dirty="0" smtClean="0">
                <a:solidFill>
                  <a:srgbClr val="EF2564"/>
                </a:solidFill>
              </a:rPr>
              <a:t>function name</a:t>
            </a:r>
            <a:r>
              <a:rPr lang="en-US" sz="2200" dirty="0" smtClean="0"/>
              <a:t>, e.g.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sz="2200" i="1" dirty="0" err="1" smtClean="0">
                <a:solidFill>
                  <a:schemeClr val="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computeTaxes</a:t>
            </a:r>
            <a:r>
              <a:rPr lang="en-US" sz="2200" dirty="0" smtClean="0"/>
              <a:t> to compute the taxes for an employee 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sz="2200" i="1" dirty="0" err="1" smtClean="0">
                <a:solidFill>
                  <a:schemeClr val="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isPrime</a:t>
            </a:r>
            <a:r>
              <a:rPr lang="en-US" sz="2200" dirty="0" smtClean="0"/>
              <a:t> to check whether or not a number is a prime number</a:t>
            </a:r>
          </a:p>
          <a:p>
            <a:pPr>
              <a:defRPr/>
            </a:pPr>
            <a:r>
              <a:rPr lang="en-US" sz="2200" b="1" dirty="0" smtClean="0">
                <a:solidFill>
                  <a:srgbClr val="EF2564"/>
                </a:solidFill>
              </a:rPr>
              <a:t>A parameter list</a:t>
            </a:r>
          </a:p>
          <a:p>
            <a:pPr>
              <a:defRPr/>
            </a:pPr>
            <a:r>
              <a:rPr lang="en-US" sz="2200" b="1" dirty="0" smtClean="0">
                <a:solidFill>
                  <a:srgbClr val="EF2564"/>
                </a:solidFill>
              </a:rPr>
              <a:t>A returning value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sz="2200" dirty="0" smtClean="0"/>
              <a:t>The </a:t>
            </a:r>
            <a:r>
              <a:rPr lang="en-US" sz="2200" dirty="0" err="1" smtClean="0"/>
              <a:t>c</a:t>
            </a:r>
            <a:r>
              <a:rPr lang="en-US" sz="2200" i="1" dirty="0" err="1" smtClean="0">
                <a:solidFill>
                  <a:schemeClr val="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omputeTaxes</a:t>
            </a:r>
            <a:r>
              <a:rPr lang="en-US" sz="2200" dirty="0" smtClean="0"/>
              <a:t> function may return with a double number representing the amount of taxes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sz="2200" dirty="0" smtClean="0"/>
              <a:t>The </a:t>
            </a:r>
            <a:r>
              <a:rPr lang="en-US" sz="2200" i="1" dirty="0" err="1" smtClean="0">
                <a:solidFill>
                  <a:schemeClr val="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isPrime</a:t>
            </a:r>
            <a:r>
              <a:rPr lang="en-US" sz="2200" dirty="0" smtClean="0"/>
              <a:t> function may return with a Boolean value (true or false) </a:t>
            </a:r>
          </a:p>
        </p:txBody>
      </p:sp>
    </p:spTree>
    <p:extLst>
      <p:ext uri="{BB962C8B-B14F-4D97-AF65-F5344CB8AC3E}">
        <p14:creationId xmlns:p14="http://schemas.microsoft.com/office/powerpoint/2010/main" val="40480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4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9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C++ Standard Functions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200" dirty="0"/>
              <a:t>S</a:t>
            </a:r>
            <a:r>
              <a:rPr lang="en-US" sz="2200" dirty="0" smtClean="0"/>
              <a:t>hipped with a lot of functions which are known as </a:t>
            </a:r>
            <a:r>
              <a:rPr lang="en-US" sz="2200" b="1" dirty="0" smtClean="0"/>
              <a:t>standard functions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sz="2200" b="1" dirty="0" smtClean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200" dirty="0" smtClean="0"/>
              <a:t>Grouped in different libraries which can be </a:t>
            </a:r>
            <a:r>
              <a:rPr lang="en-US" sz="2200" b="1" dirty="0" smtClean="0">
                <a:solidFill>
                  <a:srgbClr val="EF2564"/>
                </a:solidFill>
              </a:rPr>
              <a:t>included</a:t>
            </a:r>
            <a:r>
              <a:rPr lang="en-US" sz="2200" dirty="0" smtClean="0">
                <a:solidFill>
                  <a:srgbClr val="EF2564"/>
                </a:solidFill>
              </a:rPr>
              <a:t> </a:t>
            </a:r>
            <a:r>
              <a:rPr lang="en-US" sz="2200" dirty="0" smtClean="0"/>
              <a:t>e.g.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sz="2200" dirty="0" smtClean="0"/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200" dirty="0" smtClean="0"/>
              <a:t>Math functions are declared in &lt;</a:t>
            </a:r>
            <a:r>
              <a:rPr lang="en-US" sz="2200" dirty="0" err="1" smtClean="0"/>
              <a:t>math.h</a:t>
            </a:r>
            <a:r>
              <a:rPr lang="en-US" sz="2200" dirty="0" smtClean="0"/>
              <a:t>&gt; library</a:t>
            </a:r>
          </a:p>
          <a:p>
            <a:pPr lvl="1" eaLnBrk="1" hangingPunct="1">
              <a:lnSpc>
                <a:spcPct val="80000"/>
              </a:lnSpc>
              <a:defRPr/>
            </a:pPr>
            <a:endParaRPr lang="en-US" sz="2200" dirty="0" smtClean="0"/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200" dirty="0" smtClean="0"/>
              <a:t>Character-manipulation functions are declared in &lt;</a:t>
            </a:r>
            <a:r>
              <a:rPr lang="en-US" sz="2200" dirty="0" err="1" smtClean="0"/>
              <a:t>ctype.h</a:t>
            </a:r>
            <a:r>
              <a:rPr lang="en-US" sz="2200" dirty="0" smtClean="0"/>
              <a:t>&gt; library</a:t>
            </a:r>
          </a:p>
          <a:p>
            <a:pPr lvl="1" eaLnBrk="1" hangingPunct="1">
              <a:lnSpc>
                <a:spcPct val="80000"/>
              </a:lnSpc>
              <a:defRPr/>
            </a:pPr>
            <a:endParaRPr lang="en-US" sz="2200" dirty="0" smtClean="0"/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200" dirty="0" smtClean="0"/>
              <a:t>Other popular ones:  &lt;</a:t>
            </a:r>
            <a:r>
              <a:rPr lang="en-US" sz="2200" dirty="0" err="1" smtClean="0"/>
              <a:t>iostream.h</a:t>
            </a:r>
            <a:r>
              <a:rPr lang="en-US" sz="2200" dirty="0" smtClean="0"/>
              <a:t>&gt;, &lt;</a:t>
            </a:r>
            <a:r>
              <a:rPr lang="en-US" sz="2200" dirty="0" err="1" smtClean="0"/>
              <a:t>stdlib.h</a:t>
            </a:r>
            <a:r>
              <a:rPr lang="en-US" sz="2200" dirty="0" smtClean="0"/>
              <a:t>&gt;, &lt;</a:t>
            </a:r>
            <a:r>
              <a:rPr lang="en-US" sz="2200" dirty="0" err="1" smtClean="0"/>
              <a:t>string.h</a:t>
            </a:r>
            <a:r>
              <a:rPr lang="en-US" sz="2200" dirty="0" smtClean="0"/>
              <a:t>&gt;, …</a:t>
            </a:r>
          </a:p>
        </p:txBody>
      </p:sp>
    </p:spTree>
    <p:extLst>
      <p:ext uri="{BB962C8B-B14F-4D97-AF65-F5344CB8AC3E}">
        <p14:creationId xmlns:p14="http://schemas.microsoft.com/office/powerpoint/2010/main" val="296086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4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 smtClean="0"/>
              <a:t>Example of Using </a:t>
            </a:r>
            <a:br>
              <a:rPr lang="en-US" sz="4000" smtClean="0"/>
            </a:br>
            <a:r>
              <a:rPr lang="en-US" sz="4000" smtClean="0"/>
              <a:t>Standard C++ Character Functions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8318500" cy="4745038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#include &lt;</a:t>
            </a:r>
            <a:r>
              <a:rPr lang="en-US" sz="2000" dirty="0" err="1" smtClean="0"/>
              <a:t>iostream.h</a:t>
            </a:r>
            <a:r>
              <a:rPr lang="en-US" sz="2000" dirty="0" smtClean="0"/>
              <a:t>&gt;  // input/output handling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#include &lt;</a:t>
            </a:r>
            <a:r>
              <a:rPr lang="en-US" sz="2000" dirty="0" err="1" smtClean="0"/>
              <a:t>ctype.h</a:t>
            </a:r>
            <a:r>
              <a:rPr lang="en-US" sz="2000" dirty="0" smtClean="0"/>
              <a:t>&gt;   // character type functions</a:t>
            </a:r>
            <a:endParaRPr lang="en-US" sz="2800" dirty="0" smtClean="0"/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void main()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	char </a:t>
            </a:r>
            <a:r>
              <a:rPr lang="en-US" sz="2000" dirty="0" err="1" smtClean="0"/>
              <a:t>ch</a:t>
            </a:r>
            <a:r>
              <a:rPr lang="en-US" sz="2000" dirty="0" smtClean="0"/>
              <a:t>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	</a:t>
            </a:r>
            <a:r>
              <a:rPr lang="en-US" sz="2000" dirty="0" err="1" smtClean="0"/>
              <a:t>cout</a:t>
            </a:r>
            <a:r>
              <a:rPr lang="en-US" sz="2000" dirty="0" smtClean="0"/>
              <a:t> &lt;&lt; "Enter a character: ";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	</a:t>
            </a:r>
            <a:r>
              <a:rPr lang="en-US" sz="2000" dirty="0" err="1" smtClean="0"/>
              <a:t>cin</a:t>
            </a:r>
            <a:r>
              <a:rPr lang="en-US" sz="2000" dirty="0" smtClean="0"/>
              <a:t> &gt;&gt; </a:t>
            </a:r>
            <a:r>
              <a:rPr lang="en-US" sz="2000" dirty="0" err="1" smtClean="0"/>
              <a:t>ch</a:t>
            </a:r>
            <a:r>
              <a:rPr lang="en-US" sz="2000" dirty="0" smtClean="0"/>
              <a:t>; 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	</a:t>
            </a:r>
            <a:r>
              <a:rPr lang="en-US" sz="2000" dirty="0" err="1" smtClean="0"/>
              <a:t>cout</a:t>
            </a:r>
            <a:r>
              <a:rPr lang="en-US" sz="2000" dirty="0" smtClean="0"/>
              <a:t> &lt;&lt; "The </a:t>
            </a:r>
            <a:r>
              <a:rPr lang="en-US" sz="2000" dirty="0" err="1" smtClean="0"/>
              <a:t>toupper</a:t>
            </a:r>
            <a:r>
              <a:rPr lang="en-US" sz="2000" dirty="0" smtClean="0"/>
              <a:t>(" &lt;&lt; </a:t>
            </a:r>
            <a:r>
              <a:rPr lang="en-US" sz="2000" dirty="0" err="1" smtClean="0"/>
              <a:t>ch</a:t>
            </a:r>
            <a:r>
              <a:rPr lang="en-US" sz="2000" dirty="0" smtClean="0"/>
              <a:t> &lt;&lt; ") = " &lt;&lt; (char) </a:t>
            </a:r>
            <a:r>
              <a:rPr lang="en-US" sz="2000" dirty="0" err="1" smtClean="0"/>
              <a:t>toupper</a:t>
            </a:r>
            <a:r>
              <a:rPr lang="en-US" sz="2000" dirty="0" smtClean="0"/>
              <a:t>(</a:t>
            </a:r>
            <a:r>
              <a:rPr lang="en-US" sz="2000" dirty="0" err="1" smtClean="0"/>
              <a:t>ch</a:t>
            </a:r>
            <a:r>
              <a:rPr lang="en-US" sz="2000" dirty="0" smtClean="0"/>
              <a:t>) &lt;&lt; </a:t>
            </a:r>
            <a:r>
              <a:rPr lang="en-US" sz="2000" dirty="0" err="1" smtClean="0"/>
              <a:t>endl</a:t>
            </a:r>
            <a:r>
              <a:rPr lang="en-US" sz="2000" dirty="0" smtClean="0"/>
              <a:t>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	</a:t>
            </a:r>
            <a:r>
              <a:rPr lang="en-US" sz="2000" dirty="0" err="1" smtClean="0"/>
              <a:t>cout</a:t>
            </a:r>
            <a:r>
              <a:rPr lang="en-US" sz="2000" dirty="0" smtClean="0"/>
              <a:t> &lt;&lt; "The </a:t>
            </a:r>
            <a:r>
              <a:rPr lang="en-US" sz="2000" dirty="0" err="1" smtClean="0"/>
              <a:t>tolower</a:t>
            </a:r>
            <a:r>
              <a:rPr lang="en-US" sz="2000" dirty="0" smtClean="0"/>
              <a:t>(" &lt;&lt; </a:t>
            </a:r>
            <a:r>
              <a:rPr lang="en-US" sz="2000" dirty="0" err="1" smtClean="0"/>
              <a:t>ch</a:t>
            </a:r>
            <a:r>
              <a:rPr lang="en-US" sz="2000" dirty="0" smtClean="0"/>
              <a:t> &lt;&lt; ") = " &lt;&lt; (char) </a:t>
            </a:r>
            <a:r>
              <a:rPr lang="en-US" sz="2000" dirty="0" err="1" smtClean="0"/>
              <a:t>tolower</a:t>
            </a:r>
            <a:r>
              <a:rPr lang="en-US" sz="2000" dirty="0" smtClean="0"/>
              <a:t>(</a:t>
            </a:r>
            <a:r>
              <a:rPr lang="en-US" sz="2000" dirty="0" err="1" smtClean="0"/>
              <a:t>ch</a:t>
            </a:r>
            <a:r>
              <a:rPr lang="en-US" sz="2000" dirty="0" smtClean="0"/>
              <a:t>) &lt;&lt; </a:t>
            </a:r>
            <a:r>
              <a:rPr lang="en-US" sz="2000" dirty="0" err="1" smtClean="0"/>
              <a:t>endl</a:t>
            </a:r>
            <a:r>
              <a:rPr lang="en-US" sz="2000" dirty="0" smtClean="0"/>
              <a:t>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	if (</a:t>
            </a:r>
            <a:r>
              <a:rPr lang="en-US" sz="2000" dirty="0" err="1" smtClean="0"/>
              <a:t>isdigit</a:t>
            </a:r>
            <a:r>
              <a:rPr lang="en-US" sz="2000" dirty="0" smtClean="0"/>
              <a:t>(</a:t>
            </a:r>
            <a:r>
              <a:rPr lang="en-US" sz="2000" dirty="0" err="1" smtClean="0"/>
              <a:t>ch</a:t>
            </a:r>
            <a:r>
              <a:rPr lang="en-US" sz="2000" dirty="0" smtClean="0"/>
              <a:t>))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		</a:t>
            </a:r>
            <a:r>
              <a:rPr lang="en-US" sz="2000" dirty="0" err="1" smtClean="0"/>
              <a:t>cout</a:t>
            </a:r>
            <a:r>
              <a:rPr lang="en-US" sz="2000" dirty="0" smtClean="0"/>
              <a:t> &lt;&lt; "'" &lt;&lt; </a:t>
            </a:r>
            <a:r>
              <a:rPr lang="en-US" sz="2000" dirty="0" err="1" smtClean="0"/>
              <a:t>ch</a:t>
            </a:r>
            <a:r>
              <a:rPr lang="en-US" sz="2000" dirty="0" smtClean="0"/>
              <a:t> &lt;&lt;"' is a digit!\n";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	else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		</a:t>
            </a:r>
            <a:r>
              <a:rPr lang="en-US" sz="2000" dirty="0" err="1" smtClean="0"/>
              <a:t>cout</a:t>
            </a:r>
            <a:r>
              <a:rPr lang="en-US" sz="2000" dirty="0" smtClean="0"/>
              <a:t> &lt;&lt; "'" &lt;&lt; </a:t>
            </a:r>
            <a:r>
              <a:rPr lang="en-US" sz="2000" dirty="0" err="1" smtClean="0"/>
              <a:t>ch</a:t>
            </a:r>
            <a:r>
              <a:rPr lang="en-US" sz="2000" dirty="0" smtClean="0"/>
              <a:t> &lt;&lt;"' is NOT a digit!\n";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000" dirty="0" smtClean="0"/>
              <a:t>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endParaRPr lang="en-US" sz="2000" dirty="0" smtClean="0"/>
          </a:p>
        </p:txBody>
      </p:sp>
      <p:pic>
        <p:nvPicPr>
          <p:cNvPr id="8197" name="Picture 7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953125" y="1955800"/>
            <a:ext cx="3028950" cy="1476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98" name="AutoShape 4"/>
          <p:cNvSpPr>
            <a:spLocks noChangeArrowheads="1"/>
          </p:cNvSpPr>
          <p:nvPr/>
        </p:nvSpPr>
        <p:spPr bwMode="auto">
          <a:xfrm>
            <a:off x="3756025" y="2501900"/>
            <a:ext cx="1828800" cy="409575"/>
          </a:xfrm>
          <a:prstGeom prst="wedgeRoundRectCallout">
            <a:avLst>
              <a:gd name="adj1" fmla="val 59375"/>
              <a:gd name="adj2" fmla="val 222870"/>
              <a:gd name="adj3" fmla="val 16667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>
                <a:latin typeface="Candara" panose="020E0502030303020204" pitchFamily="34" charset="0"/>
              </a:rPr>
              <a:t>Explicit casting </a:t>
            </a:r>
          </a:p>
        </p:txBody>
      </p:sp>
      <p:pic>
        <p:nvPicPr>
          <p:cNvPr id="8199" name="Picture 9"/>
          <p:cNvPicPr>
            <a:picLocks noGrp="1" noChangeAspect="1" noChangeArrowheads="1"/>
          </p:cNvPicPr>
          <p:nvPr>
            <p:ph sz="quarter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05525" y="4984750"/>
            <a:ext cx="2743200" cy="13049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9556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How to define a C++ Function?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Generally speaking, we define a C++ function in two steps (preferably but not mandatory)</a:t>
            </a:r>
          </a:p>
          <a:p>
            <a:pPr eaLnBrk="1" hangingPunct="1">
              <a:defRPr/>
            </a:pPr>
            <a:endParaRPr lang="en-US" dirty="0" smtClean="0"/>
          </a:p>
          <a:p>
            <a:pPr lvl="1" eaLnBrk="1" hangingPunct="1">
              <a:defRPr/>
            </a:pPr>
            <a:r>
              <a:rPr lang="en-US" dirty="0" smtClean="0"/>
              <a:t>Step #1 – declare the </a:t>
            </a:r>
            <a:r>
              <a:rPr lang="en-US" b="1" i="1" dirty="0" smtClean="0">
                <a:solidFill>
                  <a:srgbClr val="EF2564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function signature</a:t>
            </a:r>
            <a:r>
              <a:rPr lang="en-US" b="1" dirty="0" smtClean="0">
                <a:solidFill>
                  <a:srgbClr val="EF2564"/>
                </a:solidFill>
              </a:rPr>
              <a:t> </a:t>
            </a:r>
            <a:r>
              <a:rPr lang="en-US" dirty="0" smtClean="0"/>
              <a:t>in either a header file (.h file) or before the main function of the program  </a:t>
            </a:r>
          </a:p>
          <a:p>
            <a:pPr lvl="1" eaLnBrk="1" hangingPunct="1">
              <a:defRPr/>
            </a:pPr>
            <a:endParaRPr lang="en-US" dirty="0" smtClean="0"/>
          </a:p>
          <a:p>
            <a:pPr lvl="1" eaLnBrk="1" hangingPunct="1">
              <a:defRPr/>
            </a:pPr>
            <a:r>
              <a:rPr lang="en-US" dirty="0" smtClean="0"/>
              <a:t>Step #2 – Implement the function in either an implementation file (.</a:t>
            </a:r>
            <a:r>
              <a:rPr lang="en-US" dirty="0" err="1" smtClean="0"/>
              <a:t>cpp</a:t>
            </a:r>
            <a:r>
              <a:rPr lang="en-US" dirty="0" smtClean="0"/>
              <a:t>) or after the main function</a:t>
            </a:r>
          </a:p>
        </p:txBody>
      </p:sp>
    </p:spTree>
    <p:extLst>
      <p:ext uri="{BB962C8B-B14F-4D97-AF65-F5344CB8AC3E}">
        <p14:creationId xmlns:p14="http://schemas.microsoft.com/office/powerpoint/2010/main" val="3966778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5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/>
              <a:t>What is The Syntactic Structure of a C++ Function?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2200" dirty="0" smtClean="0"/>
              <a:t>A C++ function consists of two parts</a:t>
            </a:r>
          </a:p>
          <a:p>
            <a:pPr lvl="1" eaLnBrk="1" hangingPunct="1">
              <a:defRPr/>
            </a:pPr>
            <a:r>
              <a:rPr lang="en-US" sz="2200" dirty="0" smtClean="0"/>
              <a:t>The function header, and</a:t>
            </a:r>
          </a:p>
          <a:p>
            <a:pPr lvl="1" eaLnBrk="1" hangingPunct="1">
              <a:defRPr/>
            </a:pPr>
            <a:r>
              <a:rPr lang="en-US" sz="2200" dirty="0" smtClean="0"/>
              <a:t>The function body</a:t>
            </a:r>
          </a:p>
          <a:p>
            <a:pPr lvl="1" eaLnBrk="1" hangingPunct="1">
              <a:defRPr/>
            </a:pPr>
            <a:endParaRPr lang="en-US" sz="2200" dirty="0" smtClean="0"/>
          </a:p>
          <a:p>
            <a:pPr eaLnBrk="1" hangingPunct="1">
              <a:defRPr/>
            </a:pPr>
            <a:r>
              <a:rPr lang="en-US" sz="2200" dirty="0" smtClean="0"/>
              <a:t>The function header has the following syntax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200" dirty="0" smtClean="0"/>
              <a:t>	</a:t>
            </a:r>
            <a:r>
              <a:rPr lang="en-US" sz="2200" i="1" dirty="0" smtClean="0">
                <a:solidFill>
                  <a:schemeClr val="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&lt;return value&gt; &lt;name&gt; (&lt;parameter list&gt;)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sz="2200" i="1" dirty="0" smtClean="0">
              <a:solidFill>
                <a:schemeClr val="hlink"/>
              </a:solidFill>
              <a:effectLst>
                <a:outerShdw blurRad="38100" dist="38100" dir="2700000" algn="tl">
                  <a:srgbClr val="FFFFFF"/>
                </a:outerShdw>
              </a:effectLst>
            </a:endParaRPr>
          </a:p>
          <a:p>
            <a:pPr eaLnBrk="1" hangingPunct="1">
              <a:defRPr/>
            </a:pPr>
            <a:r>
              <a:rPr lang="en-US" sz="2200" dirty="0" smtClean="0"/>
              <a:t>The function body is simply a C++ code enclosed between { }</a:t>
            </a:r>
          </a:p>
        </p:txBody>
      </p:sp>
    </p:spTree>
    <p:extLst>
      <p:ext uri="{BB962C8B-B14F-4D97-AF65-F5344CB8AC3E}">
        <p14:creationId xmlns:p14="http://schemas.microsoft.com/office/powerpoint/2010/main" val="229435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dirty="0" smtClean="0"/>
              <a:t>Example of User-defined</a:t>
            </a:r>
            <a:br>
              <a:rPr lang="en-US" sz="4000" dirty="0" smtClean="0"/>
            </a:br>
            <a:r>
              <a:rPr lang="en-US" sz="4000" dirty="0" smtClean="0"/>
              <a:t>C++ Function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double </a:t>
            </a:r>
            <a:r>
              <a:rPr lang="en-US" dirty="0" err="1" smtClean="0"/>
              <a:t>computeTax</a:t>
            </a:r>
            <a:r>
              <a:rPr lang="en-US" dirty="0" smtClean="0"/>
              <a:t>(double income)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     if (income &lt; 5000.0) return 0.0;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     double taxes = 0.07 * (income-5000.0);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     return taxes;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213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330200" y="2665413"/>
            <a:ext cx="6926263" cy="6032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>
              <a:latin typeface="Candara" panose="020E0502030303020204" pitchFamily="34" charset="0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double </a:t>
            </a:r>
            <a:r>
              <a:rPr lang="en-US" dirty="0" err="1" smtClean="0"/>
              <a:t>computeTax</a:t>
            </a:r>
            <a:r>
              <a:rPr lang="en-US" dirty="0" smtClean="0"/>
              <a:t>(double income)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     if (income &lt; 5000.0) return 0.0;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     double taxes = 0.07 * (income-5000.0);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     return taxes;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}</a:t>
            </a: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/>
              <a:t>Example of User-defined</a:t>
            </a:r>
            <a:br>
              <a:rPr lang="en-US" sz="4000" smtClean="0"/>
            </a:br>
            <a:r>
              <a:rPr lang="en-US" sz="4000" smtClean="0"/>
              <a:t>C++ Function</a:t>
            </a:r>
          </a:p>
        </p:txBody>
      </p:sp>
      <p:sp>
        <p:nvSpPr>
          <p:cNvPr id="13318" name="AutoShape 5"/>
          <p:cNvSpPr>
            <a:spLocks noChangeArrowheads="1"/>
          </p:cNvSpPr>
          <p:nvPr/>
        </p:nvSpPr>
        <p:spPr bwMode="auto">
          <a:xfrm>
            <a:off x="6110288" y="1566863"/>
            <a:ext cx="2276475" cy="803275"/>
          </a:xfrm>
          <a:prstGeom prst="wedgeEllipseCallout">
            <a:avLst>
              <a:gd name="adj1" fmla="val -86889"/>
              <a:gd name="adj2" fmla="val 82213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sz="2000" b="0" dirty="0">
                <a:latin typeface="Candara" panose="020E0502030303020204" pitchFamily="34" charset="0"/>
              </a:rPr>
              <a:t>Function header</a:t>
            </a:r>
          </a:p>
        </p:txBody>
      </p:sp>
    </p:spTree>
    <p:extLst>
      <p:ext uri="{BB962C8B-B14F-4D97-AF65-F5344CB8AC3E}">
        <p14:creationId xmlns:p14="http://schemas.microsoft.com/office/powerpoint/2010/main" val="327985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4"/>
          <p:cNvSpPr>
            <a:spLocks noChangeArrowheads="1"/>
          </p:cNvSpPr>
          <p:nvPr/>
        </p:nvSpPr>
        <p:spPr bwMode="auto">
          <a:xfrm>
            <a:off x="330200" y="2665413"/>
            <a:ext cx="6926263" cy="6032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 b="1">
              <a:latin typeface="Candara" panose="020E0502030303020204" pitchFamily="34" charset="0"/>
            </a:endParaRPr>
          </a:p>
        </p:txBody>
      </p:sp>
      <p:sp>
        <p:nvSpPr>
          <p:cNvPr id="14340" name="Rectangle 6"/>
          <p:cNvSpPr>
            <a:spLocks noChangeArrowheads="1"/>
          </p:cNvSpPr>
          <p:nvPr/>
        </p:nvSpPr>
        <p:spPr bwMode="auto">
          <a:xfrm>
            <a:off x="330200" y="3327400"/>
            <a:ext cx="7958138" cy="272256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/>
              <a:t>Example of User-defined</a:t>
            </a:r>
            <a:br>
              <a:rPr lang="en-US" sz="4000" smtClean="0"/>
            </a:br>
            <a:r>
              <a:rPr lang="en-US" sz="4000" smtClean="0"/>
              <a:t>C++ Function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dirty="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double </a:t>
            </a:r>
            <a:r>
              <a:rPr lang="en-US" dirty="0" err="1" smtClean="0"/>
              <a:t>computeTax</a:t>
            </a:r>
            <a:r>
              <a:rPr lang="en-US" dirty="0" smtClean="0"/>
              <a:t>(double income)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     if (income &lt; 5000.0) return 0.0;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     double taxes = 0.07 * (income-5000.0);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     return taxes;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dirty="0" smtClean="0"/>
              <a:t>}</a:t>
            </a:r>
          </a:p>
        </p:txBody>
      </p:sp>
      <p:sp>
        <p:nvSpPr>
          <p:cNvPr id="14343" name="AutoShape 5"/>
          <p:cNvSpPr>
            <a:spLocks noChangeArrowheads="1"/>
          </p:cNvSpPr>
          <p:nvPr/>
        </p:nvSpPr>
        <p:spPr bwMode="auto">
          <a:xfrm>
            <a:off x="4376738" y="1624013"/>
            <a:ext cx="2276475" cy="746125"/>
          </a:xfrm>
          <a:prstGeom prst="wedgeEllipseCallout">
            <a:avLst>
              <a:gd name="adj1" fmla="val -86889"/>
              <a:gd name="adj2" fmla="val 84681"/>
            </a:avLst>
          </a:pr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  <a:tailEnd type="triangle" w="lg" len="lg"/>
          </a:ln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sz="2000" b="0"/>
              <a:t>Function header</a:t>
            </a:r>
          </a:p>
        </p:txBody>
      </p:sp>
      <p:sp>
        <p:nvSpPr>
          <p:cNvPr id="14344" name="AutoShape 7"/>
          <p:cNvSpPr>
            <a:spLocks noChangeArrowheads="1"/>
          </p:cNvSpPr>
          <p:nvPr/>
        </p:nvSpPr>
        <p:spPr bwMode="auto">
          <a:xfrm>
            <a:off x="6815138" y="1643063"/>
            <a:ext cx="2276475" cy="746125"/>
          </a:xfrm>
          <a:prstGeom prst="wedgeEllipseCallout">
            <a:avLst>
              <a:gd name="adj1" fmla="val -3139"/>
              <a:gd name="adj2" fmla="val 183616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tailEnd type="triangle" w="lg" len="lg"/>
          </a:ln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sz="2000" b="0"/>
              <a:t>Function body</a:t>
            </a:r>
          </a:p>
        </p:txBody>
      </p:sp>
    </p:spTree>
    <p:extLst>
      <p:ext uri="{BB962C8B-B14F-4D97-AF65-F5344CB8AC3E}">
        <p14:creationId xmlns:p14="http://schemas.microsoft.com/office/powerpoint/2010/main" val="89963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C++ Statements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64341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 Several type of statements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 smtClean="0"/>
              <a:t>Selection (Conditional)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 smtClean="0"/>
              <a:t>Iteration (Loops)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 smtClean="0"/>
              <a:t>Jump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 smtClean="0"/>
              <a:t>Label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 smtClean="0"/>
              <a:t>Expression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 smtClean="0"/>
              <a:t>Block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 smtClean="0"/>
              <a:t>Try-Catch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40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Function Signature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200" dirty="0" smtClean="0"/>
              <a:t>The function signature is actually similar to the function header except in two aspects: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 sz="2200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200" dirty="0" smtClean="0"/>
              <a:t>The parameters’ names may not be specified in the function signature</a:t>
            </a:r>
          </a:p>
          <a:p>
            <a:pPr lvl="1" eaLnBrk="1" hangingPunct="1">
              <a:lnSpc>
                <a:spcPct val="90000"/>
              </a:lnSpc>
              <a:defRPr/>
            </a:pPr>
            <a:endParaRPr lang="en-US" sz="2200" dirty="0" smtClean="0"/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200" dirty="0" smtClean="0"/>
              <a:t>The function signature must be ended by a semicolon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200" dirty="0" smtClean="0"/>
              <a:t>Example</a:t>
            </a:r>
          </a:p>
          <a:p>
            <a:pPr algn="ctr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200" dirty="0" smtClean="0"/>
          </a:p>
          <a:p>
            <a:pPr algn="ctr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200" dirty="0" smtClean="0"/>
              <a:t>double </a:t>
            </a:r>
            <a:r>
              <a:rPr lang="en-US" sz="2200" dirty="0" err="1" smtClean="0"/>
              <a:t>computeTaxes</a:t>
            </a:r>
            <a:r>
              <a:rPr lang="en-US" sz="2200" dirty="0" smtClean="0"/>
              <a:t>(double) 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200" dirty="0" smtClean="0"/>
          </a:p>
        </p:txBody>
      </p:sp>
      <p:sp>
        <p:nvSpPr>
          <p:cNvPr id="15366" name="AutoShape 5"/>
          <p:cNvSpPr>
            <a:spLocks noChangeArrowheads="1"/>
          </p:cNvSpPr>
          <p:nvPr/>
        </p:nvSpPr>
        <p:spPr bwMode="auto">
          <a:xfrm>
            <a:off x="4285397" y="5837238"/>
            <a:ext cx="1576388" cy="701675"/>
          </a:xfrm>
          <a:prstGeom prst="wedgeRectCallout">
            <a:avLst>
              <a:gd name="adj1" fmla="val 38857"/>
              <a:gd name="adj2" fmla="val -101734"/>
            </a:avLst>
          </a:prstGeom>
          <a:solidFill>
            <a:schemeClr val="bg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sz="2000" b="0" dirty="0"/>
              <a:t>Unnamed Parameter</a:t>
            </a:r>
          </a:p>
        </p:txBody>
      </p:sp>
      <p:sp>
        <p:nvSpPr>
          <p:cNvPr id="15367" name="AutoShape 7"/>
          <p:cNvSpPr>
            <a:spLocks noChangeArrowheads="1"/>
          </p:cNvSpPr>
          <p:nvPr/>
        </p:nvSpPr>
        <p:spPr bwMode="auto">
          <a:xfrm>
            <a:off x="6540452" y="4320796"/>
            <a:ext cx="1974898" cy="701675"/>
          </a:xfrm>
          <a:prstGeom prst="wedgeRectCallout">
            <a:avLst>
              <a:gd name="adj1" fmla="val -47930"/>
              <a:gd name="adj2" fmla="val 83044"/>
            </a:avLst>
          </a:prstGeom>
          <a:solidFill>
            <a:schemeClr val="bg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sz="2000" b="0" dirty="0" smtClean="0"/>
              <a:t>Semicolon ;</a:t>
            </a:r>
            <a:endParaRPr lang="en-US" alt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326847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Inline Functions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800" smtClean="0"/>
              <a:t>Sometimes, we use the keyword </a:t>
            </a:r>
            <a:r>
              <a:rPr lang="en-US" sz="2800" i="1" smtClean="0">
                <a:solidFill>
                  <a:schemeClr val="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 </a:t>
            </a:r>
            <a:r>
              <a:rPr lang="en-US" sz="2800" smtClean="0"/>
              <a:t>to define user-defined functions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smtClean="0"/>
              <a:t>Inline functions are very small functions, generally, one or two lines of code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smtClean="0"/>
              <a:t>Inline functions are very fast functions compared to the  functions declared without the inline keyword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800" smtClean="0"/>
              <a:t>Example</a:t>
            </a:r>
          </a:p>
          <a:p>
            <a:pPr lvl="2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800" i="1" smtClean="0">
                <a:solidFill>
                  <a:schemeClr val="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000" smtClean="0"/>
              <a:t> double degrees( double radian)</a:t>
            </a:r>
          </a:p>
          <a:p>
            <a:pPr lvl="2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000" smtClean="0"/>
              <a:t>{</a:t>
            </a:r>
          </a:p>
          <a:p>
            <a:pPr lvl="2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000" smtClean="0"/>
              <a:t>     return radian * 180.0 / 3.1415;</a:t>
            </a:r>
          </a:p>
          <a:p>
            <a:pPr lvl="2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00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5976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Example #1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9100" y="1600200"/>
            <a:ext cx="8229600" cy="4530725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2200" dirty="0" smtClean="0"/>
              <a:t>Write a function to test if a number is an odd number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sz="2200" dirty="0" smtClean="0"/>
          </a:p>
          <a:p>
            <a:pPr lvl="2" eaLnBrk="1" hangingPunct="1">
              <a:buFont typeface="Wingdings" panose="05000000000000000000" pitchFamily="2" charset="2"/>
              <a:buNone/>
              <a:defRPr/>
            </a:pPr>
            <a:r>
              <a:rPr lang="en-US" sz="2200" i="1" dirty="0" smtClean="0"/>
              <a:t>inline bool odd (</a:t>
            </a:r>
            <a:r>
              <a:rPr lang="en-US" sz="2200" i="1" dirty="0" err="1" smtClean="0"/>
              <a:t>int</a:t>
            </a:r>
            <a:r>
              <a:rPr lang="en-US" sz="2200" i="1" dirty="0" smtClean="0"/>
              <a:t> x)</a:t>
            </a:r>
          </a:p>
          <a:p>
            <a:pPr lvl="2" eaLnBrk="1" hangingPunct="1">
              <a:buFont typeface="Wingdings" panose="05000000000000000000" pitchFamily="2" charset="2"/>
              <a:buNone/>
              <a:defRPr/>
            </a:pPr>
            <a:r>
              <a:rPr lang="en-US" sz="2200" i="1" dirty="0" smtClean="0"/>
              <a:t>{</a:t>
            </a:r>
          </a:p>
          <a:p>
            <a:pPr lvl="2" eaLnBrk="1" hangingPunct="1">
              <a:buFont typeface="Wingdings" panose="05000000000000000000" pitchFamily="2" charset="2"/>
              <a:buNone/>
              <a:defRPr/>
            </a:pPr>
            <a:r>
              <a:rPr lang="en-US" sz="2200" i="1" dirty="0" smtClean="0"/>
              <a:t>    return (x % 2 == 1);</a:t>
            </a:r>
          </a:p>
          <a:p>
            <a:pPr lvl="2" eaLnBrk="1" hangingPunct="1">
              <a:buFont typeface="Wingdings" panose="05000000000000000000" pitchFamily="2" charset="2"/>
              <a:buNone/>
              <a:defRPr/>
            </a:pPr>
            <a:r>
              <a:rPr lang="en-US" sz="2200" i="1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4507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I. Using Global Variables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f1() {  x++;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f2() { x+=4; f1();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400" dirty="0" smtClean="0"/>
          </a:p>
        </p:txBody>
      </p:sp>
      <p:sp>
        <p:nvSpPr>
          <p:cNvPr id="31749" name="Text Box 4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31750" name="Text Box 5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12506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I. Using Global Variables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f1() {  x++;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f2() { x+=4; f1();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400" dirty="0" smtClean="0"/>
          </a:p>
        </p:txBody>
      </p:sp>
      <p:sp>
        <p:nvSpPr>
          <p:cNvPr id="32773" name="Text Box 4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32774" name="Text Box 5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0</a:t>
            </a:r>
          </a:p>
        </p:txBody>
      </p:sp>
      <p:sp>
        <p:nvSpPr>
          <p:cNvPr id="73734" name="Text Box 6"/>
          <p:cNvSpPr txBox="1">
            <a:spLocks noChangeArrowheads="1"/>
          </p:cNvSpPr>
          <p:nvPr/>
        </p:nvSpPr>
        <p:spPr bwMode="auto">
          <a:xfrm>
            <a:off x="5953125" y="4922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void main()</a:t>
            </a:r>
          </a:p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{  </a:t>
            </a:r>
          </a:p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   f2();</a:t>
            </a:r>
          </a:p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   cout &lt;&lt; x &lt;&lt; endl ;</a:t>
            </a:r>
          </a:p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}</a:t>
            </a:r>
          </a:p>
        </p:txBody>
      </p:sp>
      <p:sp>
        <p:nvSpPr>
          <p:cNvPr id="73735" name="AutoShape 7"/>
          <p:cNvSpPr>
            <a:spLocks noChangeArrowheads="1"/>
          </p:cNvSpPr>
          <p:nvPr/>
        </p:nvSpPr>
        <p:spPr bwMode="auto">
          <a:xfrm>
            <a:off x="5532438" y="54006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2645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I. Using Global Variables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f1() {  x++;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f2() { x+=4; f1();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400" dirty="0" smtClean="0"/>
          </a:p>
        </p:txBody>
      </p:sp>
      <p:sp>
        <p:nvSpPr>
          <p:cNvPr id="33797" name="Text Box 4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33798" name="Text Box 5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0</a:t>
            </a:r>
          </a:p>
        </p:txBody>
      </p:sp>
      <p:sp>
        <p:nvSpPr>
          <p:cNvPr id="74758" name="Text Box 6"/>
          <p:cNvSpPr txBox="1">
            <a:spLocks noChangeArrowheads="1"/>
          </p:cNvSpPr>
          <p:nvPr/>
        </p:nvSpPr>
        <p:spPr bwMode="auto">
          <a:xfrm>
            <a:off x="5953125" y="4922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main()</a:t>
            </a:r>
          </a:p>
          <a:p>
            <a:r>
              <a:rPr lang="en-US"/>
              <a:t>{  </a:t>
            </a:r>
          </a:p>
          <a:p>
            <a:r>
              <a:rPr lang="en-US"/>
              <a:t>   f2();</a:t>
            </a:r>
          </a:p>
          <a:p>
            <a:r>
              <a:rPr lang="en-US"/>
              <a:t>   cout &lt;&lt; x &lt;&lt; endl ;</a:t>
            </a:r>
          </a:p>
          <a:p>
            <a:r>
              <a:rPr lang="en-US"/>
              <a:t>}</a:t>
            </a:r>
          </a:p>
        </p:txBody>
      </p:sp>
      <p:sp>
        <p:nvSpPr>
          <p:cNvPr id="33800" name="AutoShape 7"/>
          <p:cNvSpPr>
            <a:spLocks noChangeArrowheads="1"/>
          </p:cNvSpPr>
          <p:nvPr/>
        </p:nvSpPr>
        <p:spPr bwMode="auto">
          <a:xfrm>
            <a:off x="5532438" y="54006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1</a:t>
            </a:r>
          </a:p>
        </p:txBody>
      </p:sp>
      <p:sp>
        <p:nvSpPr>
          <p:cNvPr id="74760" name="Text Box 8"/>
          <p:cNvSpPr txBox="1">
            <a:spLocks noChangeArrowheads="1"/>
          </p:cNvSpPr>
          <p:nvPr/>
        </p:nvSpPr>
        <p:spPr bwMode="auto">
          <a:xfrm>
            <a:off x="5953125" y="3398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f2()</a:t>
            </a:r>
          </a:p>
          <a:p>
            <a:r>
              <a:rPr lang="en-US"/>
              <a:t>{  </a:t>
            </a:r>
          </a:p>
          <a:p>
            <a:r>
              <a:rPr lang="en-US"/>
              <a:t>   x += 4;</a:t>
            </a:r>
          </a:p>
          <a:p>
            <a:r>
              <a:rPr lang="en-US"/>
              <a:t>   f1();</a:t>
            </a:r>
          </a:p>
          <a:p>
            <a:r>
              <a:rPr lang="en-US"/>
              <a:t>}</a:t>
            </a:r>
          </a:p>
        </p:txBody>
      </p:sp>
      <p:sp>
        <p:nvSpPr>
          <p:cNvPr id="74761" name="AutoShape 9"/>
          <p:cNvSpPr>
            <a:spLocks noChangeArrowheads="1"/>
          </p:cNvSpPr>
          <p:nvPr/>
        </p:nvSpPr>
        <p:spPr bwMode="auto">
          <a:xfrm>
            <a:off x="5532438" y="393382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2</a:t>
            </a:r>
          </a:p>
        </p:txBody>
      </p:sp>
      <p:sp>
        <p:nvSpPr>
          <p:cNvPr id="74762" name="Text Box 10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86720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61" grpId="0" animBg="1"/>
      <p:bldP spid="7476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Text Box 5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4</a:t>
            </a:r>
          </a:p>
        </p:txBody>
      </p:sp>
      <p:sp>
        <p:nvSpPr>
          <p:cNvPr id="76810" name="Text Box 10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5</a:t>
            </a:r>
          </a:p>
        </p:txBody>
      </p:sp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I. Using Global Variables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f1() {  x++;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f2() { x+=4; f1();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400" dirty="0" smtClean="0"/>
          </a:p>
        </p:txBody>
      </p:sp>
      <p:sp>
        <p:nvSpPr>
          <p:cNvPr id="34823" name="Text Box 4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76806" name="Text Box 6"/>
          <p:cNvSpPr txBox="1">
            <a:spLocks noChangeArrowheads="1"/>
          </p:cNvSpPr>
          <p:nvPr/>
        </p:nvSpPr>
        <p:spPr bwMode="auto">
          <a:xfrm>
            <a:off x="5953125" y="4922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main()</a:t>
            </a:r>
          </a:p>
          <a:p>
            <a:r>
              <a:rPr lang="en-US"/>
              <a:t>{  </a:t>
            </a:r>
          </a:p>
          <a:p>
            <a:r>
              <a:rPr lang="en-US"/>
              <a:t>   f2();</a:t>
            </a:r>
          </a:p>
          <a:p>
            <a:r>
              <a:rPr lang="en-US"/>
              <a:t>   cout &lt;&lt; x &lt;&lt; endl ;</a:t>
            </a:r>
          </a:p>
          <a:p>
            <a:r>
              <a:rPr lang="en-US"/>
              <a:t>}</a:t>
            </a:r>
          </a:p>
        </p:txBody>
      </p:sp>
      <p:sp>
        <p:nvSpPr>
          <p:cNvPr id="34825" name="AutoShape 7"/>
          <p:cNvSpPr>
            <a:spLocks noChangeArrowheads="1"/>
          </p:cNvSpPr>
          <p:nvPr/>
        </p:nvSpPr>
        <p:spPr bwMode="auto">
          <a:xfrm>
            <a:off x="5532438" y="54006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1</a:t>
            </a:r>
          </a:p>
        </p:txBody>
      </p:sp>
      <p:sp>
        <p:nvSpPr>
          <p:cNvPr id="76808" name="Text Box 8"/>
          <p:cNvSpPr txBox="1">
            <a:spLocks noChangeArrowheads="1"/>
          </p:cNvSpPr>
          <p:nvPr/>
        </p:nvSpPr>
        <p:spPr bwMode="auto">
          <a:xfrm>
            <a:off x="5953125" y="3398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f2()</a:t>
            </a:r>
          </a:p>
          <a:p>
            <a:r>
              <a:rPr lang="en-US"/>
              <a:t>{  </a:t>
            </a:r>
          </a:p>
          <a:p>
            <a:r>
              <a:rPr lang="en-US"/>
              <a:t>   x += 4;</a:t>
            </a:r>
          </a:p>
          <a:p>
            <a:r>
              <a:rPr lang="en-US"/>
              <a:t>   f1();</a:t>
            </a:r>
          </a:p>
          <a:p>
            <a:r>
              <a:rPr lang="en-US"/>
              <a:t>}</a:t>
            </a:r>
          </a:p>
        </p:txBody>
      </p:sp>
      <p:sp>
        <p:nvSpPr>
          <p:cNvPr id="34827" name="AutoShape 9"/>
          <p:cNvSpPr>
            <a:spLocks noChangeArrowheads="1"/>
          </p:cNvSpPr>
          <p:nvPr/>
        </p:nvSpPr>
        <p:spPr bwMode="auto">
          <a:xfrm>
            <a:off x="5532438" y="41433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3</a:t>
            </a:r>
          </a:p>
        </p:txBody>
      </p:sp>
      <p:sp>
        <p:nvSpPr>
          <p:cNvPr id="76811" name="Text Box 11"/>
          <p:cNvSpPr txBox="1">
            <a:spLocks noChangeArrowheads="1"/>
          </p:cNvSpPr>
          <p:nvPr/>
        </p:nvSpPr>
        <p:spPr bwMode="auto">
          <a:xfrm>
            <a:off x="5934075" y="2141538"/>
            <a:ext cx="2295525" cy="120015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void f1()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x++;</a:t>
            </a:r>
          </a:p>
          <a:p>
            <a:r>
              <a:rPr lang="en-US" dirty="0"/>
              <a:t>}</a:t>
            </a:r>
          </a:p>
        </p:txBody>
      </p:sp>
      <p:sp>
        <p:nvSpPr>
          <p:cNvPr id="76813" name="AutoShape 13"/>
          <p:cNvSpPr>
            <a:spLocks noChangeArrowheads="1"/>
          </p:cNvSpPr>
          <p:nvPr/>
        </p:nvSpPr>
        <p:spPr bwMode="auto">
          <a:xfrm>
            <a:off x="5513388" y="263842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44343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810" grpId="0" animBg="1"/>
      <p:bldP spid="76811" grpId="0" animBg="1"/>
      <p:bldP spid="76813" grpId="0" animBg="1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Text Box 2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4</a:t>
            </a:r>
          </a:p>
        </p:txBody>
      </p:sp>
      <p:sp>
        <p:nvSpPr>
          <p:cNvPr id="35844" name="Text Box 3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5</a:t>
            </a:r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I. Using Global Variables</a:t>
            </a:r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f1() {  x++;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f2() { x+=4; f1();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400" dirty="0" smtClean="0"/>
          </a:p>
        </p:txBody>
      </p:sp>
      <p:sp>
        <p:nvSpPr>
          <p:cNvPr id="35847" name="Text Box 6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77831" name="Text Box 7"/>
          <p:cNvSpPr txBox="1">
            <a:spLocks noChangeArrowheads="1"/>
          </p:cNvSpPr>
          <p:nvPr/>
        </p:nvSpPr>
        <p:spPr bwMode="auto">
          <a:xfrm>
            <a:off x="5953125" y="4922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main()</a:t>
            </a:r>
          </a:p>
          <a:p>
            <a:r>
              <a:rPr lang="en-US"/>
              <a:t>{  </a:t>
            </a:r>
          </a:p>
          <a:p>
            <a:r>
              <a:rPr lang="en-US"/>
              <a:t>   f2();</a:t>
            </a:r>
          </a:p>
          <a:p>
            <a:r>
              <a:rPr lang="en-US"/>
              <a:t>   cout &lt;&lt; x &lt;&lt; endl;</a:t>
            </a:r>
          </a:p>
          <a:p>
            <a:r>
              <a:rPr lang="en-US"/>
              <a:t>}</a:t>
            </a:r>
          </a:p>
        </p:txBody>
      </p:sp>
      <p:sp>
        <p:nvSpPr>
          <p:cNvPr id="35849" name="AutoShape 8"/>
          <p:cNvSpPr>
            <a:spLocks noChangeArrowheads="1"/>
          </p:cNvSpPr>
          <p:nvPr/>
        </p:nvSpPr>
        <p:spPr bwMode="auto">
          <a:xfrm>
            <a:off x="5532438" y="54006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1</a:t>
            </a:r>
          </a:p>
        </p:txBody>
      </p:sp>
      <p:sp>
        <p:nvSpPr>
          <p:cNvPr id="77833" name="Text Box 9"/>
          <p:cNvSpPr txBox="1">
            <a:spLocks noChangeArrowheads="1"/>
          </p:cNvSpPr>
          <p:nvPr/>
        </p:nvSpPr>
        <p:spPr bwMode="auto">
          <a:xfrm>
            <a:off x="5953125" y="3398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void f2()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x += 4;</a:t>
            </a:r>
          </a:p>
          <a:p>
            <a:r>
              <a:rPr lang="en-US" dirty="0"/>
              <a:t>   f1();</a:t>
            </a:r>
          </a:p>
          <a:p>
            <a:r>
              <a:rPr lang="en-US" dirty="0"/>
              <a:t>}</a:t>
            </a:r>
          </a:p>
        </p:txBody>
      </p:sp>
      <p:sp>
        <p:nvSpPr>
          <p:cNvPr id="35851" name="AutoShape 10"/>
          <p:cNvSpPr>
            <a:spLocks noChangeArrowheads="1"/>
          </p:cNvSpPr>
          <p:nvPr/>
        </p:nvSpPr>
        <p:spPr bwMode="auto">
          <a:xfrm>
            <a:off x="5532438" y="41433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3</a:t>
            </a:r>
          </a:p>
        </p:txBody>
      </p:sp>
      <p:sp>
        <p:nvSpPr>
          <p:cNvPr id="77835" name="Text Box 11"/>
          <p:cNvSpPr txBox="1">
            <a:spLocks noChangeArrowheads="1"/>
          </p:cNvSpPr>
          <p:nvPr/>
        </p:nvSpPr>
        <p:spPr bwMode="auto">
          <a:xfrm>
            <a:off x="5934075" y="2141538"/>
            <a:ext cx="2295525" cy="120015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f1()</a:t>
            </a:r>
          </a:p>
          <a:p>
            <a:r>
              <a:rPr lang="en-US"/>
              <a:t>{  </a:t>
            </a:r>
          </a:p>
          <a:p>
            <a:r>
              <a:rPr lang="en-US"/>
              <a:t>   x++;</a:t>
            </a:r>
          </a:p>
          <a:p>
            <a:r>
              <a:rPr lang="en-US"/>
              <a:t>}</a:t>
            </a:r>
          </a:p>
        </p:txBody>
      </p:sp>
      <p:sp>
        <p:nvSpPr>
          <p:cNvPr id="35853" name="AutoShape 14"/>
          <p:cNvSpPr>
            <a:spLocks noChangeArrowheads="1"/>
          </p:cNvSpPr>
          <p:nvPr/>
        </p:nvSpPr>
        <p:spPr bwMode="auto">
          <a:xfrm>
            <a:off x="5451475" y="2913063"/>
            <a:ext cx="487363" cy="466725"/>
          </a:xfrm>
          <a:prstGeom prst="leftArrow">
            <a:avLst>
              <a:gd name="adj1" fmla="val 50000"/>
              <a:gd name="adj2" fmla="val 2610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6484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 Box 2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4</a:t>
            </a:r>
          </a:p>
        </p:txBody>
      </p:sp>
      <p:sp>
        <p:nvSpPr>
          <p:cNvPr id="36868" name="Text Box 3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5</a:t>
            </a:r>
          </a:p>
        </p:txBody>
      </p:sp>
      <p:sp>
        <p:nvSpPr>
          <p:cNvPr id="788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I. Using Global Variables</a:t>
            </a:r>
          </a:p>
        </p:txBody>
      </p:sp>
      <p:sp>
        <p:nvSpPr>
          <p:cNvPr id="78853" name="Rectangle 5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f1() {  x++;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f2() { x+=4; f1();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400" dirty="0" smtClean="0"/>
          </a:p>
        </p:txBody>
      </p:sp>
      <p:sp>
        <p:nvSpPr>
          <p:cNvPr id="36871" name="Text Box 6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78855" name="Text Box 7"/>
          <p:cNvSpPr txBox="1">
            <a:spLocks noChangeArrowheads="1"/>
          </p:cNvSpPr>
          <p:nvPr/>
        </p:nvSpPr>
        <p:spPr bwMode="auto">
          <a:xfrm>
            <a:off x="5953125" y="4922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main()</a:t>
            </a:r>
          </a:p>
          <a:p>
            <a:r>
              <a:rPr lang="en-US"/>
              <a:t>{  </a:t>
            </a:r>
          </a:p>
          <a:p>
            <a:r>
              <a:rPr lang="en-US"/>
              <a:t>   f2();</a:t>
            </a:r>
          </a:p>
          <a:p>
            <a:r>
              <a:rPr lang="en-US"/>
              <a:t>   cout &lt;&lt; x &lt;&lt; endl;</a:t>
            </a:r>
          </a:p>
          <a:p>
            <a:r>
              <a:rPr lang="en-US"/>
              <a:t>}</a:t>
            </a:r>
          </a:p>
        </p:txBody>
      </p:sp>
      <p:sp>
        <p:nvSpPr>
          <p:cNvPr id="36873" name="AutoShape 8"/>
          <p:cNvSpPr>
            <a:spLocks noChangeArrowheads="1"/>
          </p:cNvSpPr>
          <p:nvPr/>
        </p:nvSpPr>
        <p:spPr bwMode="auto">
          <a:xfrm>
            <a:off x="5532438" y="54006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1</a:t>
            </a:r>
          </a:p>
        </p:txBody>
      </p:sp>
      <p:sp>
        <p:nvSpPr>
          <p:cNvPr id="78857" name="Text Box 9"/>
          <p:cNvSpPr txBox="1">
            <a:spLocks noChangeArrowheads="1"/>
          </p:cNvSpPr>
          <p:nvPr/>
        </p:nvSpPr>
        <p:spPr bwMode="auto">
          <a:xfrm>
            <a:off x="5953125" y="3398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f2()</a:t>
            </a:r>
          </a:p>
          <a:p>
            <a:r>
              <a:rPr lang="en-US"/>
              <a:t>{  </a:t>
            </a:r>
          </a:p>
          <a:p>
            <a:r>
              <a:rPr lang="en-US"/>
              <a:t>   x += 4;</a:t>
            </a:r>
          </a:p>
          <a:p>
            <a:r>
              <a:rPr lang="en-US"/>
              <a:t>   f1();</a:t>
            </a:r>
          </a:p>
          <a:p>
            <a:r>
              <a:rPr lang="en-US"/>
              <a:t>}</a:t>
            </a:r>
          </a:p>
        </p:txBody>
      </p:sp>
      <p:sp>
        <p:nvSpPr>
          <p:cNvPr id="36875" name="AutoShape 12"/>
          <p:cNvSpPr>
            <a:spLocks noChangeArrowheads="1"/>
          </p:cNvSpPr>
          <p:nvPr/>
        </p:nvSpPr>
        <p:spPr bwMode="auto">
          <a:xfrm>
            <a:off x="5451475" y="4437063"/>
            <a:ext cx="487363" cy="466725"/>
          </a:xfrm>
          <a:prstGeom prst="leftArrow">
            <a:avLst>
              <a:gd name="adj1" fmla="val 50000"/>
              <a:gd name="adj2" fmla="val 2610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57110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Text Box 2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4</a:t>
            </a:r>
          </a:p>
        </p:txBody>
      </p:sp>
      <p:sp>
        <p:nvSpPr>
          <p:cNvPr id="37892" name="Text Box 3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5</a:t>
            </a:r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I. Using Global Variables</a:t>
            </a:r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f1() {  x++;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f2() { x+=4; f1();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400" dirty="0" smtClean="0"/>
          </a:p>
        </p:txBody>
      </p:sp>
      <p:sp>
        <p:nvSpPr>
          <p:cNvPr id="37895" name="Text Box 6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79879" name="Text Box 7"/>
          <p:cNvSpPr txBox="1">
            <a:spLocks noChangeArrowheads="1"/>
          </p:cNvSpPr>
          <p:nvPr/>
        </p:nvSpPr>
        <p:spPr bwMode="auto">
          <a:xfrm>
            <a:off x="5953125" y="4922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void main()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f2();</a:t>
            </a:r>
          </a:p>
          <a:p>
            <a:r>
              <a:rPr lang="en-US" dirty="0"/>
              <a:t>   </a:t>
            </a:r>
            <a:r>
              <a:rPr lang="en-US" dirty="0" err="1"/>
              <a:t>cout</a:t>
            </a:r>
            <a:r>
              <a:rPr lang="en-US" dirty="0"/>
              <a:t> &lt;&lt; x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}</a:t>
            </a:r>
          </a:p>
        </p:txBody>
      </p:sp>
      <p:sp>
        <p:nvSpPr>
          <p:cNvPr id="37897" name="AutoShape 8"/>
          <p:cNvSpPr>
            <a:spLocks noChangeArrowheads="1"/>
          </p:cNvSpPr>
          <p:nvPr/>
        </p:nvSpPr>
        <p:spPr bwMode="auto">
          <a:xfrm>
            <a:off x="5532438" y="568642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7</a:t>
            </a:r>
          </a:p>
        </p:txBody>
      </p:sp>
      <p:pic>
        <p:nvPicPr>
          <p:cNvPr id="79884" name="Picture 1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76750" y="3346450"/>
            <a:ext cx="4516438" cy="1390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11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Semicolons &amp; Blocks in C</a:t>
            </a:r>
            <a:r>
              <a:rPr lang="en-US" dirty="0" smtClean="0"/>
              <a:t>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C++, the semicolon is a </a:t>
            </a:r>
            <a:r>
              <a:rPr lang="en-GB" sz="2800" b="1" dirty="0">
                <a:solidFill>
                  <a:srgbClr val="FF0000"/>
                </a:solidFill>
              </a:rPr>
              <a:t>statement</a:t>
            </a:r>
            <a:r>
              <a:rPr lang="en-GB" sz="2800" b="1" dirty="0"/>
              <a:t> terminator. </a:t>
            </a:r>
            <a:endParaRPr lang="en-GB" sz="2800" b="1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757438" y="2483672"/>
            <a:ext cx="4997002" cy="1013070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757438" y="3802536"/>
            <a:ext cx="4997002" cy="39751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y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add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628650" y="4856117"/>
            <a:ext cx="8440493" cy="132084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000" dirty="0" smtClean="0">
                <a:solidFill>
                  <a:srgbClr val="31313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&lt;&lt;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"Hello World"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prints Hello World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return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168549" y="4505846"/>
            <a:ext cx="1992853" cy="953660"/>
            <a:chOff x="1168549" y="4505846"/>
            <a:chExt cx="1992853" cy="953660"/>
          </a:xfrm>
        </p:grpSpPr>
        <p:sp>
          <p:nvSpPr>
            <p:cNvPr id="7" name="Rectangle 6"/>
            <p:cNvSpPr/>
            <p:nvPr/>
          </p:nvSpPr>
          <p:spPr>
            <a:xfrm>
              <a:off x="1882588" y="5109882"/>
              <a:ext cx="564777" cy="349624"/>
            </a:xfrm>
            <a:prstGeom prst="rect">
              <a:avLst/>
            </a:prstGeom>
            <a:noFill/>
            <a:ln w="38100">
              <a:solidFill>
                <a:srgbClr val="EF256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68549" y="4505846"/>
              <a:ext cx="1992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ndara" panose="020E0502030303020204" pitchFamily="34" charset="0"/>
                </a:rPr>
                <a:t>Insertion operator</a:t>
              </a:r>
              <a:endParaRPr lang="en-US" dirty="0">
                <a:latin typeface="Candara" panose="020E0502030303020204" pitchFamily="34" charset="0"/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2164976" y="4856117"/>
              <a:ext cx="0" cy="2537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40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Text Box 2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4</a:t>
            </a:r>
          </a:p>
        </p:txBody>
      </p:sp>
      <p:sp>
        <p:nvSpPr>
          <p:cNvPr id="38916" name="Text Box 3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5</a:t>
            </a:r>
          </a:p>
        </p:txBody>
      </p:sp>
      <p:sp>
        <p:nvSpPr>
          <p:cNvPr id="8192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I. Using Global Variables</a:t>
            </a:r>
          </a:p>
        </p:txBody>
      </p:sp>
      <p:sp>
        <p:nvSpPr>
          <p:cNvPr id="81925" name="Rectangle 5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f1() {  x++;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f2() { x+=4; f1();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400" dirty="0" smtClean="0"/>
          </a:p>
        </p:txBody>
      </p:sp>
      <p:sp>
        <p:nvSpPr>
          <p:cNvPr id="38919" name="Text Box 6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81927" name="Text Box 7"/>
          <p:cNvSpPr txBox="1">
            <a:spLocks noChangeArrowheads="1"/>
          </p:cNvSpPr>
          <p:nvPr/>
        </p:nvSpPr>
        <p:spPr bwMode="auto">
          <a:xfrm>
            <a:off x="5953125" y="4922838"/>
            <a:ext cx="2295525" cy="14747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void main()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f2();</a:t>
            </a:r>
          </a:p>
          <a:p>
            <a:r>
              <a:rPr lang="en-US" dirty="0"/>
              <a:t>   </a:t>
            </a:r>
            <a:r>
              <a:rPr lang="en-US" dirty="0" err="1"/>
              <a:t>cout</a:t>
            </a:r>
            <a:r>
              <a:rPr lang="en-US" dirty="0"/>
              <a:t> &lt;&lt; x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}</a:t>
            </a:r>
          </a:p>
        </p:txBody>
      </p:sp>
      <p:pic>
        <p:nvPicPr>
          <p:cNvPr id="38921" name="Picture 9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76750" y="3346450"/>
            <a:ext cx="4516438" cy="1390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922" name="AutoShape 10"/>
          <p:cNvSpPr>
            <a:spLocks noChangeArrowheads="1"/>
          </p:cNvSpPr>
          <p:nvPr/>
        </p:nvSpPr>
        <p:spPr bwMode="auto">
          <a:xfrm>
            <a:off x="5451475" y="5980113"/>
            <a:ext cx="487363" cy="466725"/>
          </a:xfrm>
          <a:prstGeom prst="leftArrow">
            <a:avLst>
              <a:gd name="adj1" fmla="val 50000"/>
              <a:gd name="adj2" fmla="val 2610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785219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I. Using Global Variables</a:t>
            </a:r>
          </a:p>
        </p:txBody>
      </p:sp>
      <p:sp>
        <p:nvSpPr>
          <p:cNvPr id="82949" name="Rectangle 5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f1() {  x++;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f2() { x+=4; f1();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2400" dirty="0" smtClean="0"/>
          </a:p>
        </p:txBody>
      </p:sp>
      <p:pic>
        <p:nvPicPr>
          <p:cNvPr id="39941" name="Picture 8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476750" y="3346450"/>
            <a:ext cx="4516438" cy="1390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235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 smtClean="0"/>
              <a:t>What Happens When We Use Inline Keyword?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583113" cy="4530725"/>
          </a:xfrm>
        </p:spPr>
        <p:txBody>
          <a:bodyPr>
            <a:normAutofit/>
          </a:bodyPr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b="1" i="1" dirty="0">
                <a:solidFill>
                  <a:srgbClr val="EF2564"/>
                </a:solidFill>
              </a:rPr>
              <a:t>i</a:t>
            </a:r>
            <a:r>
              <a:rPr lang="en-US" sz="2400" b="1" i="1" dirty="0" smtClean="0">
                <a:solidFill>
                  <a:srgbClr val="EF2564"/>
                </a:solidFill>
              </a:rPr>
              <a:t>nline</a:t>
            </a:r>
            <a:r>
              <a:rPr lang="en-US" sz="2400" dirty="0" smtClean="0">
                <a:solidFill>
                  <a:srgbClr val="EF2564"/>
                </a:solidFill>
              </a:rPr>
              <a:t> </a:t>
            </a:r>
            <a:r>
              <a:rPr lang="en-US" sz="2400" dirty="0" smtClean="0"/>
              <a:t>void f1() {  x++; 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b="1" i="1" dirty="0" smtClean="0">
                <a:solidFill>
                  <a:srgbClr val="EF2564"/>
                </a:solidFill>
              </a:rPr>
              <a:t>inline</a:t>
            </a:r>
            <a:r>
              <a:rPr lang="en-US" sz="2400" dirty="0" smtClean="0">
                <a:solidFill>
                  <a:srgbClr val="EF2564"/>
                </a:solidFill>
              </a:rPr>
              <a:t> </a:t>
            </a:r>
            <a:r>
              <a:rPr lang="en-US" sz="2400" dirty="0" smtClean="0"/>
              <a:t>void f2() { x+=4; f1();}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663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 smtClean="0"/>
              <a:t>What Happens When We Use Inline Keyword?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583113" cy="4530725"/>
          </a:xfrm>
        </p:spPr>
        <p:txBody>
          <a:bodyPr>
            <a:normAutofit/>
          </a:bodyPr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f1() {  x++; 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f2() { x+=4; f1();}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</p:txBody>
      </p:sp>
      <p:sp>
        <p:nvSpPr>
          <p:cNvPr id="41989" name="Text Box 4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0</a:t>
            </a:r>
          </a:p>
        </p:txBody>
      </p:sp>
      <p:sp>
        <p:nvSpPr>
          <p:cNvPr id="41990" name="Text Box 6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84999" name="Text Box 7"/>
          <p:cNvSpPr txBox="1">
            <a:spLocks noChangeArrowheads="1"/>
          </p:cNvSpPr>
          <p:nvPr/>
        </p:nvSpPr>
        <p:spPr bwMode="auto">
          <a:xfrm>
            <a:off x="5611813" y="4676775"/>
            <a:ext cx="3113087" cy="17494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b="0" dirty="0">
                <a:latin typeface="Candara" panose="020E0502030303020204" pitchFamily="34" charset="0"/>
              </a:rPr>
              <a:t>void main()</a:t>
            </a:r>
          </a:p>
          <a:p>
            <a:pPr>
              <a:defRPr/>
            </a:pPr>
            <a:r>
              <a:rPr lang="en-US" b="0" dirty="0">
                <a:latin typeface="Candara" panose="020E0502030303020204" pitchFamily="34" charset="0"/>
              </a:rPr>
              <a:t>{  </a:t>
            </a:r>
          </a:p>
          <a:p>
            <a:pPr>
              <a:defRPr/>
            </a:pPr>
            <a:r>
              <a:rPr lang="en-US" b="0" dirty="0">
                <a:latin typeface="Candara" panose="020E0502030303020204" pitchFamily="34" charset="0"/>
              </a:rPr>
              <a:t>   x+=4;</a:t>
            </a:r>
          </a:p>
          <a:p>
            <a:pPr>
              <a:defRPr/>
            </a:pPr>
            <a:r>
              <a:rPr lang="en-US" b="0" dirty="0">
                <a:latin typeface="Candara" panose="020E0502030303020204" pitchFamily="34" charset="0"/>
              </a:rPr>
              <a:t>   x++;</a:t>
            </a:r>
          </a:p>
          <a:p>
            <a:pPr>
              <a:defRPr/>
            </a:pPr>
            <a:r>
              <a:rPr lang="en-US" b="0" dirty="0">
                <a:latin typeface="Candara" panose="020E0502030303020204" pitchFamily="34" charset="0"/>
              </a:rPr>
              <a:t>   </a:t>
            </a:r>
            <a:r>
              <a:rPr lang="en-US" b="0" dirty="0" err="1">
                <a:latin typeface="Candara" panose="020E0502030303020204" pitchFamily="34" charset="0"/>
              </a:rPr>
              <a:t>cout</a:t>
            </a:r>
            <a:r>
              <a:rPr lang="en-US" b="0" dirty="0">
                <a:latin typeface="Candara" panose="020E0502030303020204" pitchFamily="34" charset="0"/>
              </a:rPr>
              <a:t> &lt;&lt; x &lt;&lt; </a:t>
            </a:r>
            <a:r>
              <a:rPr lang="en-US" b="0" dirty="0" err="1">
                <a:latin typeface="Candara" panose="020E0502030303020204" pitchFamily="34" charset="0"/>
              </a:rPr>
              <a:t>endl</a:t>
            </a:r>
            <a:r>
              <a:rPr lang="en-US" b="0" dirty="0">
                <a:latin typeface="Candara" panose="020E0502030303020204" pitchFamily="34" charset="0"/>
              </a:rPr>
              <a:t>;</a:t>
            </a:r>
          </a:p>
          <a:p>
            <a:pPr>
              <a:defRPr/>
            </a:pPr>
            <a:r>
              <a:rPr lang="en-US" b="0" dirty="0">
                <a:latin typeface="Candara" panose="020E0502030303020204" pitchFamily="34" charset="0"/>
              </a:rPr>
              <a:t>}</a:t>
            </a:r>
          </a:p>
        </p:txBody>
      </p:sp>
      <p:sp>
        <p:nvSpPr>
          <p:cNvPr id="85000" name="AutoShape 8"/>
          <p:cNvSpPr>
            <a:spLocks noChangeArrowheads="1"/>
          </p:cNvSpPr>
          <p:nvPr/>
        </p:nvSpPr>
        <p:spPr bwMode="auto">
          <a:xfrm>
            <a:off x="5189538" y="51720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1</a:t>
            </a:r>
          </a:p>
        </p:txBody>
      </p:sp>
      <p:sp>
        <p:nvSpPr>
          <p:cNvPr id="85001" name="AutoShape 9"/>
          <p:cNvSpPr>
            <a:spLocks noChangeArrowheads="1"/>
          </p:cNvSpPr>
          <p:nvPr/>
        </p:nvSpPr>
        <p:spPr bwMode="auto">
          <a:xfrm>
            <a:off x="6224588" y="2528887"/>
            <a:ext cx="2741991" cy="1852611"/>
          </a:xfrm>
          <a:prstGeom prst="wedgeRoundRectCallout">
            <a:avLst>
              <a:gd name="adj1" fmla="val -41260"/>
              <a:gd name="adj2" fmla="val 107342"/>
              <a:gd name="adj3" fmla="val 16667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000" dirty="0">
                <a:latin typeface="Candara" panose="020E0502030303020204" pitchFamily="34" charset="0"/>
              </a:rPr>
              <a:t>The inline keyword instructs the compiler to replace the function call with the function body!</a:t>
            </a:r>
          </a:p>
        </p:txBody>
      </p:sp>
    </p:spTree>
    <p:extLst>
      <p:ext uri="{BB962C8B-B14F-4D97-AF65-F5344CB8AC3E}">
        <p14:creationId xmlns:p14="http://schemas.microsoft.com/office/powerpoint/2010/main" val="286078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999" grpId="0" animBg="1"/>
      <p:bldP spid="85000" grpId="0" animBg="1"/>
      <p:bldP spid="8500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 smtClean="0"/>
              <a:t>What Happens When We Use Inline Keyword?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583113" cy="4530725"/>
          </a:xfrm>
        </p:spPr>
        <p:txBody>
          <a:bodyPr>
            <a:normAutofit/>
          </a:bodyPr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f1() {  x++; 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f2() { x+=4; f1();}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</p:txBody>
      </p:sp>
      <p:sp>
        <p:nvSpPr>
          <p:cNvPr id="43013" name="Text Box 4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4</a:t>
            </a:r>
          </a:p>
        </p:txBody>
      </p:sp>
      <p:sp>
        <p:nvSpPr>
          <p:cNvPr id="43014" name="Text Box 5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86022" name="Text Box 6"/>
          <p:cNvSpPr txBox="1">
            <a:spLocks noChangeArrowheads="1"/>
          </p:cNvSpPr>
          <p:nvPr/>
        </p:nvSpPr>
        <p:spPr bwMode="auto">
          <a:xfrm>
            <a:off x="5611813" y="4676775"/>
            <a:ext cx="3113087" cy="17494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main()</a:t>
            </a:r>
          </a:p>
          <a:p>
            <a:r>
              <a:rPr lang="en-US"/>
              <a:t>{  </a:t>
            </a:r>
          </a:p>
          <a:p>
            <a:r>
              <a:rPr lang="en-US"/>
              <a:t>   x+=4;</a:t>
            </a:r>
          </a:p>
          <a:p>
            <a:r>
              <a:rPr lang="en-US"/>
              <a:t>   x++;</a:t>
            </a:r>
          </a:p>
          <a:p>
            <a:r>
              <a:rPr lang="en-US"/>
              <a:t>   cout &lt;&lt; x &lt;&lt; endl;</a:t>
            </a:r>
          </a:p>
          <a:p>
            <a:r>
              <a:rPr lang="en-US"/>
              <a:t>}</a:t>
            </a:r>
          </a:p>
        </p:txBody>
      </p:sp>
      <p:sp>
        <p:nvSpPr>
          <p:cNvPr id="86023" name="AutoShape 7"/>
          <p:cNvSpPr>
            <a:spLocks noChangeArrowheads="1"/>
          </p:cNvSpPr>
          <p:nvPr/>
        </p:nvSpPr>
        <p:spPr bwMode="auto">
          <a:xfrm>
            <a:off x="5189538" y="54768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89742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2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 smtClean="0"/>
              <a:t>What Happens When We Use Inline Keyword?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583113" cy="4530725"/>
          </a:xfrm>
        </p:spPr>
        <p:txBody>
          <a:bodyPr>
            <a:normAutofit/>
          </a:bodyPr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f1() {  x++; 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f2() { x+=4; f1();}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</p:txBody>
      </p:sp>
      <p:sp>
        <p:nvSpPr>
          <p:cNvPr id="44037" name="Text Box 4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5</a:t>
            </a:r>
          </a:p>
        </p:txBody>
      </p:sp>
      <p:sp>
        <p:nvSpPr>
          <p:cNvPr id="44038" name="Text Box 5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87046" name="Text Box 6"/>
          <p:cNvSpPr txBox="1">
            <a:spLocks noChangeArrowheads="1"/>
          </p:cNvSpPr>
          <p:nvPr/>
        </p:nvSpPr>
        <p:spPr bwMode="auto">
          <a:xfrm>
            <a:off x="5611813" y="4676775"/>
            <a:ext cx="3113087" cy="17494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main()</a:t>
            </a:r>
          </a:p>
          <a:p>
            <a:r>
              <a:rPr lang="en-US"/>
              <a:t>{  </a:t>
            </a:r>
          </a:p>
          <a:p>
            <a:r>
              <a:rPr lang="en-US"/>
              <a:t>   x+=4;</a:t>
            </a:r>
          </a:p>
          <a:p>
            <a:r>
              <a:rPr lang="en-US"/>
              <a:t>   x++;</a:t>
            </a:r>
          </a:p>
          <a:p>
            <a:r>
              <a:rPr lang="en-US"/>
              <a:t>   cout &lt;&lt; x &lt;&lt; endl;</a:t>
            </a:r>
          </a:p>
          <a:p>
            <a:r>
              <a:rPr lang="en-US"/>
              <a:t>}</a:t>
            </a:r>
          </a:p>
        </p:txBody>
      </p:sp>
      <p:sp>
        <p:nvSpPr>
          <p:cNvPr id="87047" name="AutoShape 7"/>
          <p:cNvSpPr>
            <a:spLocks noChangeArrowheads="1"/>
          </p:cNvSpPr>
          <p:nvPr/>
        </p:nvSpPr>
        <p:spPr bwMode="auto">
          <a:xfrm>
            <a:off x="5189538" y="572452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3</a:t>
            </a:r>
          </a:p>
        </p:txBody>
      </p:sp>
      <p:pic>
        <p:nvPicPr>
          <p:cNvPr id="87048" name="Picture 8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16525" y="3041650"/>
            <a:ext cx="3776663" cy="1390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65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47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 smtClean="0"/>
              <a:t>What Happens When We Use Inline Keyword?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583113" cy="4530725"/>
          </a:xfrm>
        </p:spPr>
        <p:txBody>
          <a:bodyPr>
            <a:normAutofit/>
          </a:bodyPr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f1() {  x++; 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f2() { x+=4; f1();}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</p:txBody>
      </p:sp>
      <p:sp>
        <p:nvSpPr>
          <p:cNvPr id="45061" name="Text Box 4"/>
          <p:cNvSpPr txBox="1">
            <a:spLocks noChangeArrowheads="1"/>
          </p:cNvSpPr>
          <p:nvPr/>
        </p:nvSpPr>
        <p:spPr bwMode="auto">
          <a:xfrm>
            <a:off x="6054725" y="1633538"/>
            <a:ext cx="1828800" cy="376237"/>
          </a:xfrm>
          <a:prstGeom prst="rect">
            <a:avLst/>
          </a:prstGeom>
          <a:solidFill>
            <a:schemeClr val="accent1"/>
          </a:solidFill>
          <a:ln w="9525">
            <a:solidFill>
              <a:srgbClr val="FFFF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5</a:t>
            </a:r>
          </a:p>
        </p:txBody>
      </p:sp>
      <p:sp>
        <p:nvSpPr>
          <p:cNvPr id="45062" name="Text Box 5"/>
          <p:cNvSpPr txBox="1">
            <a:spLocks noChangeArrowheads="1"/>
          </p:cNvSpPr>
          <p:nvPr/>
        </p:nvSpPr>
        <p:spPr bwMode="auto">
          <a:xfrm>
            <a:off x="5622925" y="1635125"/>
            <a:ext cx="330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="0"/>
              <a:t>x</a:t>
            </a:r>
          </a:p>
        </p:txBody>
      </p:sp>
      <p:sp>
        <p:nvSpPr>
          <p:cNvPr id="88070" name="Text Box 6"/>
          <p:cNvSpPr txBox="1">
            <a:spLocks noChangeArrowheads="1"/>
          </p:cNvSpPr>
          <p:nvPr/>
        </p:nvSpPr>
        <p:spPr bwMode="auto">
          <a:xfrm>
            <a:off x="5611813" y="4676775"/>
            <a:ext cx="3113087" cy="17494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main()</a:t>
            </a:r>
          </a:p>
          <a:p>
            <a:r>
              <a:rPr lang="en-US"/>
              <a:t>{  </a:t>
            </a:r>
          </a:p>
          <a:p>
            <a:r>
              <a:rPr lang="en-US"/>
              <a:t>   x+=4;</a:t>
            </a:r>
          </a:p>
          <a:p>
            <a:r>
              <a:rPr lang="en-US"/>
              <a:t>   x++;</a:t>
            </a:r>
          </a:p>
          <a:p>
            <a:r>
              <a:rPr lang="en-US"/>
              <a:t>   cout &lt;&lt; x &lt;&lt; endl;</a:t>
            </a:r>
          </a:p>
          <a:p>
            <a:r>
              <a:rPr lang="en-US"/>
              <a:t>}</a:t>
            </a:r>
          </a:p>
        </p:txBody>
      </p:sp>
      <p:pic>
        <p:nvPicPr>
          <p:cNvPr id="45064" name="Picture 8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16525" y="3041650"/>
            <a:ext cx="3776663" cy="1390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065" name="AutoShape 9"/>
          <p:cNvSpPr>
            <a:spLocks noChangeArrowheads="1"/>
          </p:cNvSpPr>
          <p:nvPr/>
        </p:nvSpPr>
        <p:spPr bwMode="auto">
          <a:xfrm>
            <a:off x="5108575" y="5999163"/>
            <a:ext cx="487363" cy="466725"/>
          </a:xfrm>
          <a:prstGeom prst="leftArrow">
            <a:avLst>
              <a:gd name="adj1" fmla="val 50000"/>
              <a:gd name="adj2" fmla="val 2610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4780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sz="4000" smtClean="0"/>
              <a:t>What Happens When We Use Inline Keyword?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583113" cy="4530725"/>
          </a:xfrm>
        </p:spPr>
        <p:txBody>
          <a:bodyPr>
            <a:normAutofit/>
          </a:bodyPr>
          <a:lstStyle/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err="1" smtClean="0"/>
              <a:t>int</a:t>
            </a:r>
            <a:r>
              <a:rPr lang="en-US" sz="2400" dirty="0" smtClean="0"/>
              <a:t> x = 0;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f1() {  x++; 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i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Inline</a:t>
            </a:r>
            <a:r>
              <a:rPr lang="en-US" sz="2400" dirty="0" smtClean="0"/>
              <a:t> void f2() { x+=4; f1();}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  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f2();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</p:txBody>
      </p:sp>
      <p:pic>
        <p:nvPicPr>
          <p:cNvPr id="46085" name="Picture 7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16525" y="3041650"/>
            <a:ext cx="3776663" cy="1390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7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mtClean="0"/>
              <a:t>Reference Parameters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200" dirty="0"/>
              <a:t>C</a:t>
            </a:r>
            <a:r>
              <a:rPr lang="en-US" sz="2200" dirty="0" smtClean="0"/>
              <a:t>hanges in the value parameters don’t affect the original function arguments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sz="2200" dirty="0" smtClean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200" dirty="0" smtClean="0"/>
              <a:t>Change the values of the original function arguments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sz="2200" dirty="0" smtClean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200" dirty="0" smtClean="0"/>
              <a:t>Return with more than one value from the function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sz="2200" dirty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200" dirty="0" smtClean="0"/>
              <a:t>It is just another name to the original argument variable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sz="2200" dirty="0" smtClean="0"/>
          </a:p>
          <a:p>
            <a:pPr>
              <a:lnSpc>
                <a:spcPct val="80000"/>
              </a:lnSpc>
              <a:defRPr/>
            </a:pPr>
            <a:r>
              <a:rPr lang="en-US" sz="2200" dirty="0" smtClean="0"/>
              <a:t>We define a reference parameter by adding the &amp; in front of the parameter name, e.g.</a:t>
            </a:r>
          </a:p>
          <a:p>
            <a:pPr algn="ctr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200" b="1" dirty="0" smtClean="0"/>
              <a:t>double update (double </a:t>
            </a:r>
            <a:r>
              <a:rPr lang="en-US" sz="2200" b="1" dirty="0" smtClean="0">
                <a:solidFill>
                  <a:srgbClr val="EF2564"/>
                </a:solidFill>
              </a:rPr>
              <a:t>&amp;</a:t>
            </a:r>
            <a:r>
              <a:rPr lang="en-US" sz="2200" b="1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 </a:t>
            </a:r>
            <a:r>
              <a:rPr lang="en-US" sz="2200" b="1" dirty="0" smtClean="0"/>
              <a:t>x);</a:t>
            </a:r>
          </a:p>
        </p:txBody>
      </p:sp>
    </p:spTree>
    <p:extLst>
      <p:ext uri="{BB962C8B-B14F-4D97-AF65-F5344CB8AC3E}">
        <p14:creationId xmlns:p14="http://schemas.microsoft.com/office/powerpoint/2010/main" val="200978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9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98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98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98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98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1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/>
              <a:t>Example of Reference Parameters</a:t>
            </a:r>
          </a:p>
        </p:txBody>
      </p:sp>
      <p:sp>
        <p:nvSpPr>
          <p:cNvPr id="120836" name="Rectangle 4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#include &lt;</a:t>
            </a:r>
            <a:r>
              <a:rPr lang="en-US" sz="2400" dirty="0" err="1" smtClean="0"/>
              <a:t>iostream.h</a:t>
            </a:r>
            <a:r>
              <a:rPr lang="en-US" sz="2400" dirty="0" smtClean="0"/>
              <a:t>&gt;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fun(</a:t>
            </a:r>
            <a:r>
              <a:rPr lang="en-US" sz="2400" dirty="0" err="1" smtClean="0"/>
              <a:t>int</a:t>
            </a:r>
            <a:r>
              <a:rPr lang="en-US" sz="2400" dirty="0" smtClean="0"/>
              <a:t> &amp;y)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y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	y=y+5;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void main()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 </a:t>
            </a:r>
            <a:r>
              <a:rPr lang="en-US" sz="2400" dirty="0" err="1" smtClean="0"/>
              <a:t>int</a:t>
            </a:r>
            <a:r>
              <a:rPr lang="en-US" sz="2400" dirty="0" smtClean="0"/>
              <a:t> x = 4; </a:t>
            </a:r>
            <a:r>
              <a:rPr lang="en-US" sz="2400" dirty="0" smtClean="0">
                <a:solidFill>
                  <a:schemeClr val="folHlink"/>
                </a:solidFill>
                <a:effectLst>
                  <a:outerShdw blurRad="38100" dist="38100" dir="2700000" algn="tl">
                    <a:srgbClr val="FFFFFF"/>
                  </a:outerShdw>
                </a:effectLst>
              </a:rPr>
              <a:t>// Local variable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 fun(x);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    </a:t>
            </a:r>
            <a:r>
              <a:rPr lang="en-US" sz="2400" dirty="0" err="1" smtClean="0"/>
              <a:t>cout</a:t>
            </a:r>
            <a:r>
              <a:rPr lang="en-US" sz="2400" dirty="0" smtClean="0"/>
              <a:t> &lt;&lt; x &lt;&lt; </a:t>
            </a:r>
            <a:r>
              <a:rPr lang="en-US" sz="2400" dirty="0" err="1" smtClean="0"/>
              <a:t>endl</a:t>
            </a:r>
            <a:r>
              <a:rPr lang="en-US" sz="2400" dirty="0" smtClean="0"/>
              <a:t>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dirty="0" smtClean="0"/>
              <a:t>}</a:t>
            </a:r>
          </a:p>
        </p:txBody>
      </p:sp>
      <p:sp>
        <p:nvSpPr>
          <p:cNvPr id="120838" name="Text Box 6"/>
          <p:cNvSpPr txBox="1">
            <a:spLocks noChangeArrowheads="1"/>
          </p:cNvSpPr>
          <p:nvPr/>
        </p:nvSpPr>
        <p:spPr bwMode="auto">
          <a:xfrm>
            <a:off x="5930900" y="4665663"/>
            <a:ext cx="2781300" cy="1749425"/>
          </a:xfrm>
          <a:prstGeom prst="rect">
            <a:avLst/>
          </a:prstGeom>
          <a:solidFill>
            <a:srgbClr val="FF9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void main()</a:t>
            </a:r>
          </a:p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{  </a:t>
            </a:r>
          </a:p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   int x = 4;</a:t>
            </a:r>
          </a:p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   fun(x);</a:t>
            </a:r>
          </a:p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   cout &lt;&lt; x &lt;&lt; endl;</a:t>
            </a:r>
          </a:p>
          <a:p>
            <a:pPr>
              <a:defRPr/>
            </a:pPr>
            <a:r>
              <a:rPr lang="en-US" b="0">
                <a:latin typeface="Candara" panose="020E0502030303020204" pitchFamily="34" charset="0"/>
              </a:rPr>
              <a:t>}</a:t>
            </a:r>
          </a:p>
        </p:txBody>
      </p:sp>
      <p:sp>
        <p:nvSpPr>
          <p:cNvPr id="120839" name="AutoShape 7"/>
          <p:cNvSpPr>
            <a:spLocks noChangeArrowheads="1"/>
          </p:cNvSpPr>
          <p:nvPr/>
        </p:nvSpPr>
        <p:spPr bwMode="auto">
          <a:xfrm>
            <a:off x="5513388" y="519112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1</a:t>
            </a: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67595" name="Text Box 8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/>
                <a:t>x</a:t>
              </a:r>
            </a:p>
          </p:txBody>
        </p:sp>
        <p:sp>
          <p:nvSpPr>
            <p:cNvPr id="67596" name="Text Box 10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/>
                <a:t>?</a:t>
              </a:r>
            </a:p>
          </p:txBody>
        </p:sp>
      </p:grpSp>
      <p:grpSp>
        <p:nvGrpSpPr>
          <p:cNvPr id="3" name="Group 13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67593" name="Text Box 14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7594" name="Text Box 15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>
                  <a:latin typeface="Candara" panose="020E0502030303020204" pitchFamily="34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2653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</a:t>
            </a:r>
            <a:r>
              <a:rPr lang="en-US" dirty="0" smtClean="0"/>
              <a:t>Identifiers and Keywords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cs typeface="Arial" panose="020B0604020202020204" pitchFamily="34" charset="0"/>
              </a:rPr>
              <a:t> </a:t>
            </a:r>
            <a:r>
              <a:rPr lang="en-GB" dirty="0" smtClean="0">
                <a:cs typeface="Arial" panose="020B0604020202020204" pitchFamily="34" charset="0"/>
              </a:rPr>
              <a:t>Identifier </a:t>
            </a:r>
            <a:r>
              <a:rPr lang="en-GB" dirty="0">
                <a:cs typeface="Arial" panose="020B0604020202020204" pitchFamily="34" charset="0"/>
              </a:rPr>
              <a:t>is a </a:t>
            </a:r>
            <a:r>
              <a:rPr lang="en-GB" sz="2400" b="1" dirty="0">
                <a:solidFill>
                  <a:srgbClr val="FF0000"/>
                </a:solidFill>
                <a:cs typeface="Arial" panose="020B0604020202020204" pitchFamily="34" charset="0"/>
              </a:rPr>
              <a:t>name</a:t>
            </a:r>
            <a:r>
              <a:rPr lang="en-GB" sz="2400" dirty="0">
                <a:solidFill>
                  <a:srgbClr val="FF0000"/>
                </a:solidFill>
                <a:cs typeface="Arial" panose="020B0604020202020204" pitchFamily="34" charset="0"/>
              </a:rPr>
              <a:t> </a:t>
            </a:r>
            <a:r>
              <a:rPr lang="en-GB" dirty="0">
                <a:cs typeface="Arial" panose="020B0604020202020204" pitchFamily="34" charset="0"/>
              </a:rPr>
              <a:t>used to identify </a:t>
            </a:r>
            <a:r>
              <a:rPr lang="en-GB" dirty="0" smtClean="0">
                <a:cs typeface="Arial" panose="020B0604020202020204" pitchFamily="34" charset="0"/>
              </a:rPr>
              <a:t>a </a:t>
            </a:r>
            <a:r>
              <a:rPr lang="en-GB" sz="2400" b="1" dirty="0" smtClean="0">
                <a:solidFill>
                  <a:srgbClr val="0070C0"/>
                </a:solidFill>
                <a:cs typeface="Arial" panose="020B0604020202020204" pitchFamily="34" charset="0"/>
              </a:rPr>
              <a:t>user-defined item</a:t>
            </a:r>
            <a:endParaRPr lang="en-GB" dirty="0"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dirty="0" smtClean="0"/>
              <a:t> </a:t>
            </a:r>
            <a:r>
              <a:rPr lang="en-GB" b="1" dirty="0" smtClean="0">
                <a:solidFill>
                  <a:srgbClr val="FF0000"/>
                </a:solidFill>
              </a:rPr>
              <a:t>Does </a:t>
            </a:r>
            <a:r>
              <a:rPr lang="en-GB" b="1" dirty="0">
                <a:solidFill>
                  <a:srgbClr val="FF0000"/>
                </a:solidFill>
              </a:rPr>
              <a:t>not allow </a:t>
            </a:r>
            <a:r>
              <a:rPr lang="en-GB" dirty="0"/>
              <a:t>punctuation characters such as @, $, and % within identifiers</a:t>
            </a:r>
            <a:r>
              <a:rPr lang="en-GB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GB" dirty="0" smtClean="0">
                <a:cs typeface="Arial" panose="020B0604020202020204" pitchFamily="34" charset="0"/>
              </a:rPr>
              <a:t>Is </a:t>
            </a:r>
            <a:r>
              <a:rPr lang="en-GB" b="1" dirty="0" err="1" smtClean="0">
                <a:solidFill>
                  <a:srgbClr val="00B050"/>
                </a:solidFill>
                <a:cs typeface="Arial" panose="020B0604020202020204" pitchFamily="34" charset="0"/>
              </a:rPr>
              <a:t>CityName</a:t>
            </a:r>
            <a:r>
              <a:rPr lang="en-GB" dirty="0" smtClean="0">
                <a:solidFill>
                  <a:srgbClr val="00B050"/>
                </a:solidFill>
                <a:cs typeface="Arial" panose="020B0604020202020204" pitchFamily="34" charset="0"/>
              </a:rPr>
              <a:t> </a:t>
            </a:r>
            <a:r>
              <a:rPr lang="en-GB" dirty="0" smtClean="0">
                <a:cs typeface="Arial" panose="020B0604020202020204" pitchFamily="34" charset="0"/>
              </a:rPr>
              <a:t>and </a:t>
            </a:r>
            <a:r>
              <a:rPr lang="en-GB" b="1" dirty="0" err="1" smtClean="0">
                <a:solidFill>
                  <a:srgbClr val="0070C0"/>
                </a:solidFill>
                <a:cs typeface="Arial" panose="020B0604020202020204" pitchFamily="34" charset="0"/>
              </a:rPr>
              <a:t>cityName</a:t>
            </a:r>
            <a:r>
              <a:rPr lang="en-GB" dirty="0" smtClean="0">
                <a:solidFill>
                  <a:srgbClr val="0070C0"/>
                </a:solidFill>
                <a:cs typeface="Arial" panose="020B0604020202020204" pitchFamily="34" charset="0"/>
              </a:rPr>
              <a:t> </a:t>
            </a:r>
            <a:r>
              <a:rPr lang="en-GB" dirty="0" smtClean="0">
                <a:cs typeface="Arial" panose="020B0604020202020204" pitchFamily="34" charset="0"/>
              </a:rPr>
              <a:t>same?</a:t>
            </a:r>
          </a:p>
          <a:p>
            <a:pPr>
              <a:lnSpc>
                <a:spcPct val="150000"/>
              </a:lnSpc>
            </a:pPr>
            <a:r>
              <a:rPr lang="en-GB" dirty="0" smtClean="0">
                <a:cs typeface="Arial" panose="020B0604020202020204" pitchFamily="34" charset="0"/>
              </a:rPr>
              <a:t>Keywords are </a:t>
            </a:r>
            <a:r>
              <a:rPr lang="en-GB" b="1" dirty="0" smtClean="0">
                <a:solidFill>
                  <a:srgbClr val="C00000"/>
                </a:solidFill>
                <a:cs typeface="Arial" panose="020B0604020202020204" pitchFamily="34" charset="0"/>
              </a:rPr>
              <a:t>reserved</a:t>
            </a:r>
            <a:r>
              <a:rPr lang="en-GB" dirty="0" smtClean="0">
                <a:solidFill>
                  <a:srgbClr val="C00000"/>
                </a:solidFill>
                <a:cs typeface="Arial" panose="020B0604020202020204" pitchFamily="34" charset="0"/>
              </a:rPr>
              <a:t> </a:t>
            </a:r>
            <a:r>
              <a:rPr lang="en-GB" dirty="0" smtClean="0">
                <a:cs typeface="Arial" panose="020B0604020202020204" pitchFamily="34" charset="0"/>
              </a:rPr>
              <a:t>set of words in C++</a:t>
            </a:r>
            <a:endParaRPr lang="en-US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51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/>
              <a:t>Example of Reference Parameters</a:t>
            </a:r>
          </a:p>
        </p:txBody>
      </p:sp>
      <p:sp>
        <p:nvSpPr>
          <p:cNvPr id="125965" name="Rectangle 1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#include &lt;iostream.h&gt;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fun(int &amp;y)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y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	y=y+5;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main()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int x = 4; // Local variable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fun(x);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x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</p:txBody>
      </p:sp>
      <p:sp>
        <p:nvSpPr>
          <p:cNvPr id="125956" name="Text Box 4"/>
          <p:cNvSpPr txBox="1">
            <a:spLocks noChangeArrowheads="1"/>
          </p:cNvSpPr>
          <p:nvPr/>
        </p:nvSpPr>
        <p:spPr bwMode="auto">
          <a:xfrm>
            <a:off x="5930900" y="4665663"/>
            <a:ext cx="2781300" cy="1749425"/>
          </a:xfrm>
          <a:prstGeom prst="rect">
            <a:avLst/>
          </a:prstGeom>
          <a:solidFill>
            <a:srgbClr val="FF9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main()</a:t>
            </a:r>
          </a:p>
          <a:p>
            <a:r>
              <a:rPr lang="en-US"/>
              <a:t>{  </a:t>
            </a:r>
          </a:p>
          <a:p>
            <a:r>
              <a:rPr lang="en-US"/>
              <a:t>   int x = 4;</a:t>
            </a:r>
          </a:p>
          <a:p>
            <a:r>
              <a:rPr lang="en-US"/>
              <a:t>   fun(x);</a:t>
            </a:r>
          </a:p>
          <a:p>
            <a:r>
              <a:rPr lang="en-US"/>
              <a:t>   cout &lt;&lt; x &lt;&lt; endl;</a:t>
            </a:r>
          </a:p>
          <a:p>
            <a:r>
              <a:rPr lang="en-US"/>
              <a:t>}</a:t>
            </a:r>
          </a:p>
        </p:txBody>
      </p:sp>
      <p:sp>
        <p:nvSpPr>
          <p:cNvPr id="68614" name="AutoShape 5"/>
          <p:cNvSpPr>
            <a:spLocks noChangeArrowheads="1"/>
          </p:cNvSpPr>
          <p:nvPr/>
        </p:nvSpPr>
        <p:spPr bwMode="auto">
          <a:xfrm>
            <a:off x="5513388" y="54387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2</a:t>
            </a:r>
          </a:p>
        </p:txBody>
      </p:sp>
      <p:grpSp>
        <p:nvGrpSpPr>
          <p:cNvPr id="68615" name="Group 6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68625" name="Text Box 7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/>
                <a:t>x</a:t>
              </a:r>
            </a:p>
          </p:txBody>
        </p:sp>
        <p:sp>
          <p:nvSpPr>
            <p:cNvPr id="68626" name="Text Box 8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/>
                <a:t>?</a:t>
              </a:r>
            </a:p>
          </p:txBody>
        </p:sp>
      </p:grpSp>
      <p:grpSp>
        <p:nvGrpSpPr>
          <p:cNvPr id="68616" name="Group 9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68623" name="Text Box 10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8624" name="Text Box 11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>
                  <a:latin typeface="Candara" panose="020E0502030303020204" pitchFamily="34" charset="0"/>
                </a:rPr>
                <a:t>4</a:t>
              </a:r>
            </a:p>
          </p:txBody>
        </p:sp>
      </p:grpSp>
      <p:sp>
        <p:nvSpPr>
          <p:cNvPr id="125966" name="Text Box 14"/>
          <p:cNvSpPr txBox="1">
            <a:spLocks noChangeArrowheads="1"/>
          </p:cNvSpPr>
          <p:nvPr/>
        </p:nvSpPr>
        <p:spPr bwMode="auto">
          <a:xfrm>
            <a:off x="5930900" y="2932114"/>
            <a:ext cx="2781300" cy="1477963"/>
          </a:xfrm>
          <a:prstGeom prst="rect">
            <a:avLst/>
          </a:prstGeom>
          <a:solidFill>
            <a:srgbClr val="FF9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void </a:t>
            </a:r>
            <a:r>
              <a:rPr lang="en-US" dirty="0" smtClean="0"/>
              <a:t>fun ( </a:t>
            </a:r>
            <a:r>
              <a:rPr lang="en-US" dirty="0" err="1"/>
              <a:t>int</a:t>
            </a:r>
            <a:r>
              <a:rPr lang="en-US" dirty="0"/>
              <a:t>    </a:t>
            </a:r>
            <a:r>
              <a:rPr lang="en-US" dirty="0" smtClean="0"/>
              <a:t>            &amp; y   )</a:t>
            </a:r>
            <a:endParaRPr lang="en-US" dirty="0"/>
          </a:p>
          <a:p>
            <a:r>
              <a:rPr lang="en-US" dirty="0"/>
              <a:t>{  </a:t>
            </a:r>
          </a:p>
          <a:p>
            <a:r>
              <a:rPr lang="en-US" dirty="0"/>
              <a:t>   </a:t>
            </a:r>
            <a:r>
              <a:rPr lang="en-US" dirty="0" err="1"/>
              <a:t>cout</a:t>
            </a:r>
            <a:r>
              <a:rPr lang="en-US" dirty="0"/>
              <a:t>&lt;&lt;y&lt;&lt;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   y=y+5;</a:t>
            </a:r>
          </a:p>
          <a:p>
            <a:r>
              <a:rPr lang="en-US" dirty="0"/>
              <a:t>}</a:t>
            </a:r>
          </a:p>
        </p:txBody>
      </p:sp>
      <p:sp>
        <p:nvSpPr>
          <p:cNvPr id="68621" name="Text Box 18"/>
          <p:cNvSpPr txBox="1">
            <a:spLocks noChangeArrowheads="1"/>
          </p:cNvSpPr>
          <p:nvPr/>
        </p:nvSpPr>
        <p:spPr bwMode="auto">
          <a:xfrm>
            <a:off x="7858125" y="2944814"/>
            <a:ext cx="546100" cy="376238"/>
          </a:xfrm>
          <a:prstGeom prst="rect">
            <a:avLst/>
          </a:prstGeom>
          <a:solidFill>
            <a:srgbClr val="FF0000">
              <a:alpha val="32157"/>
            </a:srgbClr>
          </a:solidFill>
          <a:ln w="28575">
            <a:solidFill>
              <a:srgbClr val="C00000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50000"/>
              </a:spcBef>
            </a:pPr>
            <a:endParaRPr lang="en-US" altLang="en-US"/>
          </a:p>
        </p:txBody>
      </p:sp>
      <p:sp>
        <p:nvSpPr>
          <p:cNvPr id="68622" name="AutoShape 19"/>
          <p:cNvSpPr>
            <a:spLocks noChangeArrowheads="1"/>
          </p:cNvSpPr>
          <p:nvPr/>
        </p:nvSpPr>
        <p:spPr bwMode="auto">
          <a:xfrm>
            <a:off x="7939088" y="3303588"/>
            <a:ext cx="369888" cy="1882777"/>
          </a:xfrm>
          <a:prstGeom prst="downArrow">
            <a:avLst>
              <a:gd name="adj1" fmla="val 50000"/>
              <a:gd name="adj2" fmla="val 143348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25975" name="AutoShape 23"/>
          <p:cNvSpPr>
            <a:spLocks noChangeArrowheads="1"/>
          </p:cNvSpPr>
          <p:nvPr/>
        </p:nvSpPr>
        <p:spPr bwMode="auto">
          <a:xfrm>
            <a:off x="5513388" y="34575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 dirty="0"/>
              <a:t>3</a:t>
            </a:r>
          </a:p>
        </p:txBody>
      </p:sp>
      <p:pic>
        <p:nvPicPr>
          <p:cNvPr id="125976" name="Picture 24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57900" y="1241425"/>
            <a:ext cx="2368550" cy="15351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4438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5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8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966" grpId="0" animBg="1"/>
      <p:bldP spid="68621" grpId="0" animBg="1"/>
      <p:bldP spid="68622" grpId="0" animBg="1"/>
      <p:bldP spid="125975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/>
              <a:t>Example of Reference Parameters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#include &lt;iostream.h&gt;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fun(int &amp;y)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y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	y=y+5;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main()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int x = 4; // Local variable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fun(x);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x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</p:txBody>
      </p:sp>
      <p:sp>
        <p:nvSpPr>
          <p:cNvPr id="130052" name="Text Box 4"/>
          <p:cNvSpPr txBox="1">
            <a:spLocks noChangeArrowheads="1"/>
          </p:cNvSpPr>
          <p:nvPr/>
        </p:nvSpPr>
        <p:spPr bwMode="auto">
          <a:xfrm>
            <a:off x="5930900" y="4665663"/>
            <a:ext cx="2781300" cy="1749425"/>
          </a:xfrm>
          <a:prstGeom prst="rect">
            <a:avLst/>
          </a:prstGeom>
          <a:solidFill>
            <a:srgbClr val="FF9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void main()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</a:t>
            </a:r>
            <a:r>
              <a:rPr lang="en-US" dirty="0" err="1"/>
              <a:t>int</a:t>
            </a:r>
            <a:r>
              <a:rPr lang="en-US" dirty="0"/>
              <a:t> x = 4;</a:t>
            </a:r>
          </a:p>
          <a:p>
            <a:r>
              <a:rPr lang="en-US" dirty="0"/>
              <a:t>   fun(x);</a:t>
            </a:r>
          </a:p>
          <a:p>
            <a:r>
              <a:rPr lang="en-US" dirty="0"/>
              <a:t>   </a:t>
            </a:r>
            <a:r>
              <a:rPr lang="en-US" dirty="0" err="1"/>
              <a:t>cout</a:t>
            </a:r>
            <a:r>
              <a:rPr lang="en-US" dirty="0"/>
              <a:t> &lt;&lt; x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}</a:t>
            </a:r>
          </a:p>
        </p:txBody>
      </p:sp>
      <p:sp>
        <p:nvSpPr>
          <p:cNvPr id="69638" name="AutoShape 5"/>
          <p:cNvSpPr>
            <a:spLocks noChangeArrowheads="1"/>
          </p:cNvSpPr>
          <p:nvPr/>
        </p:nvSpPr>
        <p:spPr bwMode="auto">
          <a:xfrm>
            <a:off x="5513388" y="54387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2</a:t>
            </a:r>
          </a:p>
        </p:txBody>
      </p:sp>
      <p:grpSp>
        <p:nvGrpSpPr>
          <p:cNvPr id="69639" name="Group 6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69650" name="Text Box 7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/>
                <a:t>x</a:t>
              </a:r>
            </a:p>
          </p:txBody>
        </p:sp>
        <p:sp>
          <p:nvSpPr>
            <p:cNvPr id="69651" name="Text Box 8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/>
                <a:t>?</a:t>
              </a:r>
            </a:p>
          </p:txBody>
        </p:sp>
      </p:grpSp>
      <p:grpSp>
        <p:nvGrpSpPr>
          <p:cNvPr id="69640" name="Group 9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69648" name="Text Box 10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/>
                <a:t>x</a:t>
              </a:r>
            </a:p>
          </p:txBody>
        </p:sp>
        <p:sp>
          <p:nvSpPr>
            <p:cNvPr id="69649" name="Text Box 11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/>
                <a:t>4</a:t>
              </a:r>
            </a:p>
          </p:txBody>
        </p:sp>
      </p:grpSp>
      <p:grpSp>
        <p:nvGrpSpPr>
          <p:cNvPr id="69641" name="Group 12"/>
          <p:cNvGrpSpPr>
            <a:grpSpLocks/>
          </p:cNvGrpSpPr>
          <p:nvPr/>
        </p:nvGrpSpPr>
        <p:grpSpPr bwMode="auto">
          <a:xfrm>
            <a:off x="5930900" y="2932113"/>
            <a:ext cx="2781300" cy="2254250"/>
            <a:chOff x="3736" y="1583"/>
            <a:chExt cx="1752" cy="1420"/>
          </a:xfrm>
        </p:grpSpPr>
        <p:sp>
          <p:nvSpPr>
            <p:cNvPr id="130061" name="Text Box 13"/>
            <p:cNvSpPr txBox="1">
              <a:spLocks noChangeArrowheads="1"/>
            </p:cNvSpPr>
            <p:nvPr/>
          </p:nvSpPr>
          <p:spPr bwMode="auto">
            <a:xfrm>
              <a:off x="3736" y="1583"/>
              <a:ext cx="1752" cy="929"/>
            </a:xfrm>
            <a:prstGeom prst="rect">
              <a:avLst/>
            </a:prstGeom>
            <a:solidFill>
              <a:srgbClr val="FF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b="0">
                  <a:latin typeface="Candara" panose="020E0502030303020204" pitchFamily="34" charset="0"/>
                </a:defRPr>
              </a:lvl1pPr>
            </a:lstStyle>
            <a:p>
              <a:r>
                <a:rPr lang="en-US" dirty="0"/>
                <a:t>void fun( </a:t>
              </a:r>
              <a:r>
                <a:rPr lang="en-US" dirty="0" err="1"/>
                <a:t>int</a:t>
              </a:r>
              <a:r>
                <a:rPr lang="en-US" dirty="0"/>
                <a:t>    &amp; y           )</a:t>
              </a:r>
            </a:p>
            <a:p>
              <a:r>
                <a:rPr lang="en-US" dirty="0"/>
                <a:t>{  </a:t>
              </a:r>
            </a:p>
            <a:p>
              <a:r>
                <a:rPr lang="en-US" dirty="0"/>
                <a:t>   </a:t>
              </a:r>
              <a:r>
                <a:rPr lang="en-US" dirty="0" err="1"/>
                <a:t>cout</a:t>
              </a:r>
              <a:r>
                <a:rPr lang="en-US" dirty="0"/>
                <a:t>&lt;&lt;y&lt;&lt;</a:t>
              </a:r>
              <a:r>
                <a:rPr lang="en-US" dirty="0" err="1"/>
                <a:t>endl</a:t>
              </a:r>
              <a:r>
                <a:rPr lang="en-US" dirty="0"/>
                <a:t>;</a:t>
              </a:r>
            </a:p>
            <a:p>
              <a:r>
                <a:rPr lang="en-US" dirty="0"/>
                <a:t>   y=y+5;</a:t>
              </a:r>
            </a:p>
            <a:p>
              <a:r>
                <a:rPr lang="en-US" dirty="0"/>
                <a:t>}</a:t>
              </a:r>
            </a:p>
          </p:txBody>
        </p:sp>
        <p:sp>
          <p:nvSpPr>
            <p:cNvPr id="69646" name="Text Box 14"/>
            <p:cNvSpPr txBox="1">
              <a:spLocks noChangeArrowheads="1"/>
            </p:cNvSpPr>
            <p:nvPr/>
          </p:nvSpPr>
          <p:spPr bwMode="auto">
            <a:xfrm>
              <a:off x="4950" y="1591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US" altLang="en-US"/>
            </a:p>
          </p:txBody>
        </p:sp>
        <p:sp>
          <p:nvSpPr>
            <p:cNvPr id="69647" name="AutoShape 15"/>
            <p:cNvSpPr>
              <a:spLocks noChangeArrowheads="1"/>
            </p:cNvSpPr>
            <p:nvPr/>
          </p:nvSpPr>
          <p:spPr bwMode="auto">
            <a:xfrm>
              <a:off x="5001" y="1667"/>
              <a:ext cx="233" cy="1336"/>
            </a:xfrm>
            <a:prstGeom prst="downArrow">
              <a:avLst>
                <a:gd name="adj1" fmla="val 50000"/>
                <a:gd name="adj2" fmla="val 143348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69642" name="AutoShape 16"/>
          <p:cNvSpPr>
            <a:spLocks noChangeArrowheads="1"/>
          </p:cNvSpPr>
          <p:nvPr/>
        </p:nvSpPr>
        <p:spPr bwMode="auto">
          <a:xfrm>
            <a:off x="5513388" y="374332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4</a:t>
            </a:r>
          </a:p>
        </p:txBody>
      </p:sp>
      <p:pic>
        <p:nvPicPr>
          <p:cNvPr id="69643" name="Picture 17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57900" y="1241425"/>
            <a:ext cx="2368550" cy="15351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0066" name="Text Box 18"/>
          <p:cNvSpPr txBox="1">
            <a:spLocks noChangeArrowheads="1"/>
          </p:cNvSpPr>
          <p:nvPr/>
        </p:nvSpPr>
        <p:spPr bwMode="auto">
          <a:xfrm>
            <a:off x="7000875" y="3887788"/>
            <a:ext cx="544513" cy="376237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690889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584 -0.1276 L 0.09584 0.191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00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9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066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/>
              <a:t>Example of Reference Parameters</a:t>
            </a:r>
          </a:p>
        </p:txBody>
      </p:sp>
      <p:sp>
        <p:nvSpPr>
          <p:cNvPr id="131075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#include &lt;iostream.h&gt;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fun(int &amp;y)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y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	y=y+5;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main()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int x = 4; // Local variable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fun(x);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x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</p:txBody>
      </p:sp>
      <p:sp>
        <p:nvSpPr>
          <p:cNvPr id="131076" name="Text Box 4"/>
          <p:cNvSpPr txBox="1">
            <a:spLocks noChangeArrowheads="1"/>
          </p:cNvSpPr>
          <p:nvPr/>
        </p:nvSpPr>
        <p:spPr bwMode="auto">
          <a:xfrm>
            <a:off x="5930900" y="4665663"/>
            <a:ext cx="2781300" cy="1749425"/>
          </a:xfrm>
          <a:prstGeom prst="rect">
            <a:avLst/>
          </a:prstGeom>
          <a:solidFill>
            <a:srgbClr val="FF9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void main()</a:t>
            </a:r>
          </a:p>
          <a:p>
            <a:r>
              <a:rPr lang="en-US" dirty="0"/>
              <a:t>{  </a:t>
            </a:r>
          </a:p>
          <a:p>
            <a:r>
              <a:rPr lang="en-US" dirty="0"/>
              <a:t>   </a:t>
            </a:r>
            <a:r>
              <a:rPr lang="en-US" dirty="0" err="1"/>
              <a:t>int</a:t>
            </a:r>
            <a:r>
              <a:rPr lang="en-US" dirty="0"/>
              <a:t> x = 4;</a:t>
            </a:r>
          </a:p>
          <a:p>
            <a:r>
              <a:rPr lang="en-US" dirty="0"/>
              <a:t>   fun(x);</a:t>
            </a:r>
          </a:p>
          <a:p>
            <a:r>
              <a:rPr lang="en-US" dirty="0"/>
              <a:t>   </a:t>
            </a:r>
            <a:r>
              <a:rPr lang="en-US" dirty="0" err="1"/>
              <a:t>cout</a:t>
            </a:r>
            <a:r>
              <a:rPr lang="en-US" dirty="0"/>
              <a:t> &lt;&lt; x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}</a:t>
            </a:r>
          </a:p>
        </p:txBody>
      </p:sp>
      <p:sp>
        <p:nvSpPr>
          <p:cNvPr id="70662" name="AutoShape 5"/>
          <p:cNvSpPr>
            <a:spLocks noChangeArrowheads="1"/>
          </p:cNvSpPr>
          <p:nvPr/>
        </p:nvSpPr>
        <p:spPr bwMode="auto">
          <a:xfrm>
            <a:off x="5513388" y="543877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/>
              <a:t>2</a:t>
            </a:r>
          </a:p>
        </p:txBody>
      </p:sp>
      <p:grpSp>
        <p:nvGrpSpPr>
          <p:cNvPr id="70663" name="Group 6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70673" name="Text Box 7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/>
                <a:t>x</a:t>
              </a:r>
            </a:p>
          </p:txBody>
        </p:sp>
        <p:sp>
          <p:nvSpPr>
            <p:cNvPr id="70674" name="Text Box 8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/>
                <a:t>?</a:t>
              </a:r>
            </a:p>
          </p:txBody>
        </p:sp>
      </p:grpSp>
      <p:grpSp>
        <p:nvGrpSpPr>
          <p:cNvPr id="70664" name="Group 9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70671" name="Text Box 10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/>
                <a:t>x</a:t>
              </a:r>
            </a:p>
          </p:txBody>
        </p:sp>
        <p:sp>
          <p:nvSpPr>
            <p:cNvPr id="70672" name="Text Box 11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/>
                <a:t>9</a:t>
              </a:r>
            </a:p>
          </p:txBody>
        </p:sp>
      </p:grpSp>
      <p:grpSp>
        <p:nvGrpSpPr>
          <p:cNvPr id="70665" name="Group 12"/>
          <p:cNvGrpSpPr>
            <a:grpSpLocks/>
          </p:cNvGrpSpPr>
          <p:nvPr/>
        </p:nvGrpSpPr>
        <p:grpSpPr bwMode="auto">
          <a:xfrm>
            <a:off x="5930900" y="2932113"/>
            <a:ext cx="2781300" cy="2254250"/>
            <a:chOff x="3736" y="1583"/>
            <a:chExt cx="1752" cy="1420"/>
          </a:xfrm>
        </p:grpSpPr>
        <p:sp>
          <p:nvSpPr>
            <p:cNvPr id="131085" name="Text Box 13"/>
            <p:cNvSpPr txBox="1">
              <a:spLocks noChangeArrowheads="1"/>
            </p:cNvSpPr>
            <p:nvPr/>
          </p:nvSpPr>
          <p:spPr bwMode="auto">
            <a:xfrm>
              <a:off x="3736" y="1583"/>
              <a:ext cx="1752" cy="929"/>
            </a:xfrm>
            <a:prstGeom prst="rect">
              <a:avLst/>
            </a:prstGeom>
            <a:solidFill>
              <a:srgbClr val="FF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b="0">
                  <a:latin typeface="Candara" panose="020E0502030303020204" pitchFamily="34" charset="0"/>
                </a:defRPr>
              </a:lvl1pPr>
            </a:lstStyle>
            <a:p>
              <a:r>
                <a:rPr lang="en-US" dirty="0"/>
                <a:t>void fun( </a:t>
              </a:r>
              <a:r>
                <a:rPr lang="en-US" dirty="0" err="1"/>
                <a:t>int</a:t>
              </a:r>
              <a:r>
                <a:rPr lang="en-US" dirty="0"/>
                <a:t>    &amp; y           )</a:t>
              </a:r>
            </a:p>
            <a:p>
              <a:r>
                <a:rPr lang="en-US" dirty="0"/>
                <a:t>{  </a:t>
              </a:r>
            </a:p>
            <a:p>
              <a:r>
                <a:rPr lang="en-US" dirty="0"/>
                <a:t>   </a:t>
              </a:r>
              <a:r>
                <a:rPr lang="en-US" dirty="0" err="1"/>
                <a:t>cout</a:t>
              </a:r>
              <a:r>
                <a:rPr lang="en-US" dirty="0"/>
                <a:t>&lt;&lt;y&lt;&lt;</a:t>
              </a:r>
              <a:r>
                <a:rPr lang="en-US" dirty="0" err="1"/>
                <a:t>endl</a:t>
              </a:r>
              <a:r>
                <a:rPr lang="en-US" dirty="0"/>
                <a:t>;</a:t>
              </a:r>
            </a:p>
            <a:p>
              <a:r>
                <a:rPr lang="en-US" dirty="0"/>
                <a:t>   y=y+5;</a:t>
              </a:r>
            </a:p>
            <a:p>
              <a:r>
                <a:rPr lang="en-US" dirty="0"/>
                <a:t>}</a:t>
              </a:r>
            </a:p>
          </p:txBody>
        </p:sp>
        <p:sp>
          <p:nvSpPr>
            <p:cNvPr id="70669" name="Text Box 14"/>
            <p:cNvSpPr txBox="1">
              <a:spLocks noChangeArrowheads="1"/>
            </p:cNvSpPr>
            <p:nvPr/>
          </p:nvSpPr>
          <p:spPr bwMode="auto">
            <a:xfrm>
              <a:off x="4950" y="1591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US" altLang="en-US"/>
            </a:p>
          </p:txBody>
        </p:sp>
        <p:sp>
          <p:nvSpPr>
            <p:cNvPr id="70670" name="AutoShape 15"/>
            <p:cNvSpPr>
              <a:spLocks noChangeArrowheads="1"/>
            </p:cNvSpPr>
            <p:nvPr/>
          </p:nvSpPr>
          <p:spPr bwMode="auto">
            <a:xfrm>
              <a:off x="5001" y="1667"/>
              <a:ext cx="233" cy="1336"/>
            </a:xfrm>
            <a:prstGeom prst="downArrow">
              <a:avLst>
                <a:gd name="adj1" fmla="val 50000"/>
                <a:gd name="adj2" fmla="val 143348"/>
              </a:avLst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endParaRPr lang="en-US" altLang="en-US"/>
            </a:p>
          </p:txBody>
        </p:sp>
      </p:grpSp>
      <p:pic>
        <p:nvPicPr>
          <p:cNvPr id="70666" name="Picture 17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57900" y="1241425"/>
            <a:ext cx="2368550" cy="15351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667" name="AutoShape 19"/>
          <p:cNvSpPr>
            <a:spLocks noChangeArrowheads="1"/>
          </p:cNvSpPr>
          <p:nvPr/>
        </p:nvSpPr>
        <p:spPr bwMode="auto">
          <a:xfrm>
            <a:off x="5492750" y="3989388"/>
            <a:ext cx="407988" cy="466725"/>
          </a:xfrm>
          <a:prstGeom prst="lef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7892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/>
              <a:t>Example of Reference Parameters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#include &lt;iostream.h&gt;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fun(int &amp;y)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y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	y=y+5;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main()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int x = 4; // Local variable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fun(x);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x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</p:txBody>
      </p:sp>
      <p:sp>
        <p:nvSpPr>
          <p:cNvPr id="132100" name="Text Box 4"/>
          <p:cNvSpPr txBox="1">
            <a:spLocks noChangeArrowheads="1"/>
          </p:cNvSpPr>
          <p:nvPr/>
        </p:nvSpPr>
        <p:spPr bwMode="auto">
          <a:xfrm>
            <a:off x="5930900" y="4665663"/>
            <a:ext cx="2781300" cy="1749425"/>
          </a:xfrm>
          <a:prstGeom prst="rect">
            <a:avLst/>
          </a:prstGeom>
          <a:solidFill>
            <a:srgbClr val="FF9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>
            <a:spAutoFit/>
          </a:bodyPr>
          <a:lstStyle>
            <a:defPPr>
              <a:defRPr lang="en-US"/>
            </a:defPPr>
            <a:lvl1pPr>
              <a:defRPr b="0">
                <a:latin typeface="Candara" panose="020E0502030303020204" pitchFamily="34" charset="0"/>
              </a:defRPr>
            </a:lvl1pPr>
          </a:lstStyle>
          <a:p>
            <a:r>
              <a:rPr lang="en-US"/>
              <a:t>void main()</a:t>
            </a:r>
          </a:p>
          <a:p>
            <a:r>
              <a:rPr lang="en-US"/>
              <a:t>{  </a:t>
            </a:r>
          </a:p>
          <a:p>
            <a:r>
              <a:rPr lang="en-US"/>
              <a:t>   int x = 4;</a:t>
            </a:r>
          </a:p>
          <a:p>
            <a:r>
              <a:rPr lang="en-US"/>
              <a:t>   fun(x);</a:t>
            </a:r>
          </a:p>
          <a:p>
            <a:r>
              <a:rPr lang="en-US"/>
              <a:t>   cout &lt;&lt; x &lt;&lt; endl;</a:t>
            </a:r>
          </a:p>
          <a:p>
            <a:r>
              <a:rPr lang="en-US"/>
              <a:t>}</a:t>
            </a:r>
          </a:p>
        </p:txBody>
      </p:sp>
      <p:sp>
        <p:nvSpPr>
          <p:cNvPr id="71686" name="AutoShape 5"/>
          <p:cNvSpPr>
            <a:spLocks noChangeArrowheads="1"/>
          </p:cNvSpPr>
          <p:nvPr/>
        </p:nvSpPr>
        <p:spPr bwMode="auto">
          <a:xfrm>
            <a:off x="5513388" y="5724525"/>
            <a:ext cx="407987" cy="466725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en-US" b="0" dirty="0"/>
              <a:t>6</a:t>
            </a:r>
          </a:p>
        </p:txBody>
      </p:sp>
      <p:grpSp>
        <p:nvGrpSpPr>
          <p:cNvPr id="71687" name="Group 6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71693" name="Text Box 7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/>
                <a:t>x</a:t>
              </a:r>
            </a:p>
          </p:txBody>
        </p:sp>
        <p:sp>
          <p:nvSpPr>
            <p:cNvPr id="71694" name="Text Box 8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/>
                <a:t>?</a:t>
              </a:r>
            </a:p>
          </p:txBody>
        </p:sp>
      </p:grpSp>
      <p:grpSp>
        <p:nvGrpSpPr>
          <p:cNvPr id="71688" name="Group 9"/>
          <p:cNvGrpSpPr>
            <a:grpSpLocks/>
          </p:cNvGrpSpPr>
          <p:nvPr/>
        </p:nvGrpSpPr>
        <p:grpSpPr bwMode="auto">
          <a:xfrm>
            <a:off x="7858125" y="5191125"/>
            <a:ext cx="876300" cy="377825"/>
            <a:chOff x="2934" y="3582"/>
            <a:chExt cx="552" cy="238"/>
          </a:xfrm>
        </p:grpSpPr>
        <p:sp>
          <p:nvSpPr>
            <p:cNvPr id="71691" name="Text Box 10"/>
            <p:cNvSpPr txBox="1">
              <a:spLocks noChangeArrowheads="1"/>
            </p:cNvSpPr>
            <p:nvPr/>
          </p:nvSpPr>
          <p:spPr bwMode="auto">
            <a:xfrm>
              <a:off x="3278" y="3582"/>
              <a:ext cx="20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71692" name="Text Box 11"/>
            <p:cNvSpPr txBox="1">
              <a:spLocks noChangeArrowheads="1"/>
            </p:cNvSpPr>
            <p:nvPr/>
          </p:nvSpPr>
          <p:spPr bwMode="auto">
            <a:xfrm>
              <a:off x="2934" y="3583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>
                  <a:latin typeface="Candara" panose="020E0502030303020204" pitchFamily="34" charset="0"/>
                </a:rPr>
                <a:t>9</a:t>
              </a:r>
            </a:p>
          </p:txBody>
        </p:sp>
      </p:grpSp>
      <p:pic>
        <p:nvPicPr>
          <p:cNvPr id="71689" name="Picture 16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57900" y="1241425"/>
            <a:ext cx="2368550" cy="15351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2116" name="Picture 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88" y="1225550"/>
            <a:ext cx="2351087" cy="157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88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 smtClean="0"/>
              <a:t>Example of Reference Parameters</a:t>
            </a:r>
          </a:p>
        </p:txBody>
      </p:sp>
      <p:sp>
        <p:nvSpPr>
          <p:cNvPr id="134147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#include &lt;iostream.h&gt;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fun(int &amp;y)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y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	y=y+5;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void main()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int x = 4; // Local variable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fun(x);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    cout &lt;&lt; x &lt;&lt; endl;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sz="2400" smtClean="0"/>
              <a:t>}</a:t>
            </a:r>
          </a:p>
        </p:txBody>
      </p:sp>
      <p:pic>
        <p:nvPicPr>
          <p:cNvPr id="72709" name="Picture 1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57900" y="1241425"/>
            <a:ext cx="2368550" cy="15351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710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88" y="1225550"/>
            <a:ext cx="2351087" cy="157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5"/>
          <p:cNvGrpSpPr>
            <a:grpSpLocks/>
          </p:cNvGrpSpPr>
          <p:nvPr/>
        </p:nvGrpSpPr>
        <p:grpSpPr bwMode="auto">
          <a:xfrm>
            <a:off x="5386388" y="4665663"/>
            <a:ext cx="3348037" cy="2060575"/>
            <a:chOff x="3393" y="2939"/>
            <a:chExt cx="2109" cy="1298"/>
          </a:xfrm>
        </p:grpSpPr>
        <p:sp>
          <p:nvSpPr>
            <p:cNvPr id="134148" name="Text Box 4"/>
            <p:cNvSpPr txBox="1">
              <a:spLocks noChangeArrowheads="1"/>
            </p:cNvSpPr>
            <p:nvPr/>
          </p:nvSpPr>
          <p:spPr bwMode="auto">
            <a:xfrm>
              <a:off x="3736" y="2939"/>
              <a:ext cx="1752" cy="1102"/>
            </a:xfrm>
            <a:prstGeom prst="rect">
              <a:avLst/>
            </a:prstGeom>
            <a:solidFill>
              <a:srgbClr val="FF99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b="0">
                  <a:latin typeface="Candara" panose="020E0502030303020204" pitchFamily="34" charset="0"/>
                </a:defRPr>
              </a:lvl1pPr>
            </a:lstStyle>
            <a:p>
              <a:r>
                <a:rPr lang="en-US"/>
                <a:t>void main()</a:t>
              </a:r>
            </a:p>
            <a:p>
              <a:r>
                <a:rPr lang="en-US"/>
                <a:t>{  </a:t>
              </a:r>
            </a:p>
            <a:p>
              <a:r>
                <a:rPr lang="en-US"/>
                <a:t>   int x = 4;</a:t>
              </a:r>
            </a:p>
            <a:p>
              <a:r>
                <a:rPr lang="en-US"/>
                <a:t>   fun(x);</a:t>
              </a:r>
            </a:p>
            <a:p>
              <a:r>
                <a:rPr lang="en-US"/>
                <a:t>   cout &lt;&lt; x &lt;&lt; endl;</a:t>
              </a:r>
            </a:p>
            <a:p>
              <a:r>
                <a:rPr lang="en-US"/>
                <a:t>}</a:t>
              </a:r>
            </a:p>
          </p:txBody>
        </p:sp>
        <p:grpSp>
          <p:nvGrpSpPr>
            <p:cNvPr id="72713" name="Group 6"/>
            <p:cNvGrpSpPr>
              <a:grpSpLocks/>
            </p:cNvGrpSpPr>
            <p:nvPr/>
          </p:nvGrpSpPr>
          <p:grpSpPr bwMode="auto">
            <a:xfrm>
              <a:off x="4950" y="3270"/>
              <a:ext cx="552" cy="238"/>
              <a:chOff x="2934" y="3582"/>
              <a:chExt cx="552" cy="238"/>
            </a:xfrm>
          </p:grpSpPr>
          <p:sp>
            <p:nvSpPr>
              <p:cNvPr id="72718" name="Text Box 7"/>
              <p:cNvSpPr txBox="1">
                <a:spLocks noChangeArrowheads="1"/>
              </p:cNvSpPr>
              <p:nvPr/>
            </p:nvSpPr>
            <p:spPr bwMode="auto">
              <a:xfrm>
                <a:off x="3278" y="3582"/>
                <a:ext cx="208" cy="231"/>
              </a:xfrm>
              <a:prstGeom prst="rect">
                <a:avLst/>
              </a:prstGeom>
              <a:solidFill>
                <a:srgbClr val="FF99FF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>
                  <a:defRPr b="0">
                    <a:latin typeface="Candara" panose="020E0502030303020204" pitchFamily="34" charset="0"/>
                  </a:defRPr>
                </a:lvl1pPr>
              </a:lstStyle>
              <a:p>
                <a:r>
                  <a:rPr lang="en-US" altLang="en-US" b="1"/>
                  <a:t>x</a:t>
                </a:r>
              </a:p>
            </p:txBody>
          </p:sp>
          <p:sp>
            <p:nvSpPr>
              <p:cNvPr id="72719" name="Text Box 8"/>
              <p:cNvSpPr txBox="1">
                <a:spLocks noChangeArrowheads="1"/>
              </p:cNvSpPr>
              <p:nvPr/>
            </p:nvSpPr>
            <p:spPr bwMode="auto">
              <a:xfrm>
                <a:off x="2934" y="3583"/>
                <a:ext cx="344" cy="237"/>
              </a:xfrm>
              <a:prstGeom prst="rect">
                <a:avLst/>
              </a:prstGeom>
              <a:solidFill>
                <a:srgbClr val="FF99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>
                  <a:defRPr b="0">
                    <a:latin typeface="Candara" panose="020E0502030303020204" pitchFamily="34" charset="0"/>
                  </a:defRPr>
                </a:lvl1pPr>
              </a:lstStyle>
              <a:p>
                <a:r>
                  <a:rPr lang="en-US" altLang="en-US"/>
                  <a:t>?</a:t>
                </a:r>
              </a:p>
            </p:txBody>
          </p:sp>
        </p:grpSp>
        <p:sp>
          <p:nvSpPr>
            <p:cNvPr id="72717" name="Text Box 11"/>
            <p:cNvSpPr txBox="1">
              <a:spLocks noChangeArrowheads="1"/>
            </p:cNvSpPr>
            <p:nvPr/>
          </p:nvSpPr>
          <p:spPr bwMode="auto">
            <a:xfrm>
              <a:off x="4950" y="3271"/>
              <a:ext cx="344" cy="237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defPPr>
                <a:defRPr lang="en-US"/>
              </a:defPPr>
              <a:lvl1pPr algn="ctr">
                <a:spcBef>
                  <a:spcPct val="50000"/>
                </a:spcBef>
                <a:defRPr b="1">
                  <a:latin typeface="Candara" panose="020E0502030303020204" pitchFamily="34" charset="0"/>
                </a:defRPr>
              </a:lvl1pPr>
              <a:lvl2pPr marL="742950" indent="-285750">
                <a:defRPr b="1">
                  <a:latin typeface="Arial" panose="020B0604020202020204" pitchFamily="34" charset="0"/>
                </a:defRPr>
              </a:lvl2pPr>
              <a:lvl3pPr marL="1143000" indent="-228600">
                <a:defRPr b="1">
                  <a:latin typeface="Arial" panose="020B0604020202020204" pitchFamily="34" charset="0"/>
                </a:defRPr>
              </a:lvl3pPr>
              <a:lvl4pPr marL="1600200" indent="-228600">
                <a:defRPr b="1">
                  <a:latin typeface="Arial" panose="020B0604020202020204" pitchFamily="34" charset="0"/>
                </a:defRPr>
              </a:lvl4pPr>
              <a:lvl5pPr marL="2057400" indent="-228600">
                <a:defRPr b="1"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latin typeface="Arial" panose="020B0604020202020204" pitchFamily="34" charset="0"/>
                </a:defRPr>
              </a:lvl9pPr>
            </a:lstStyle>
            <a:p>
              <a:r>
                <a:rPr lang="en-US" altLang="en-US"/>
                <a:t>9</a:t>
              </a:r>
            </a:p>
          </p:txBody>
        </p:sp>
        <p:sp>
          <p:nvSpPr>
            <p:cNvPr id="72715" name="AutoShape 14"/>
            <p:cNvSpPr>
              <a:spLocks noChangeArrowheads="1"/>
            </p:cNvSpPr>
            <p:nvPr/>
          </p:nvSpPr>
          <p:spPr bwMode="auto">
            <a:xfrm>
              <a:off x="3393" y="3775"/>
              <a:ext cx="343" cy="462"/>
            </a:xfrm>
            <a:prstGeom prst="leftArrow">
              <a:avLst>
                <a:gd name="adj1" fmla="val 50000"/>
                <a:gd name="adj2" fmla="val 31069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en-US">
                  <a:latin typeface="Arial" panose="020B0604020202020204" pitchFamily="34" charset="0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184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Recursion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sz="2200" dirty="0" smtClean="0"/>
              <a:t>A </a:t>
            </a:r>
            <a:r>
              <a:rPr lang="en-US" altLang="en-US" sz="2200" dirty="0"/>
              <a:t>task that is defined in terms of itself</a:t>
            </a:r>
            <a:r>
              <a:rPr lang="en-US" altLang="en-US" sz="2200" dirty="0" smtClean="0"/>
              <a:t>.</a:t>
            </a:r>
          </a:p>
          <a:p>
            <a:endParaRPr lang="en-US" altLang="en-US" sz="2200" dirty="0"/>
          </a:p>
          <a:p>
            <a:r>
              <a:rPr lang="en-US" altLang="en-US" sz="2200" dirty="0"/>
              <a:t>A function that calls itself.  </a:t>
            </a:r>
            <a:endParaRPr lang="en-US" altLang="en-US" sz="2200" dirty="0" smtClean="0"/>
          </a:p>
          <a:p>
            <a:endParaRPr lang="en-US" altLang="en-US" sz="2200" dirty="0"/>
          </a:p>
          <a:p>
            <a:r>
              <a:rPr lang="en-US" altLang="en-US" sz="2200" dirty="0"/>
              <a:t>With each invocation, the problem is reduced to a smaller task (</a:t>
            </a:r>
            <a:r>
              <a:rPr lang="en-US" altLang="en-US" sz="2200" b="1" dirty="0"/>
              <a:t>reducing case</a:t>
            </a:r>
            <a:r>
              <a:rPr lang="en-US" altLang="en-US" sz="2200" dirty="0"/>
              <a:t>) </a:t>
            </a:r>
            <a:endParaRPr lang="en-US" altLang="en-US" sz="2200" dirty="0" smtClean="0"/>
          </a:p>
          <a:p>
            <a:endParaRPr lang="en-US" altLang="en-US" sz="2200" dirty="0"/>
          </a:p>
          <a:p>
            <a:r>
              <a:rPr lang="en-US" altLang="en-US" sz="2200" dirty="0" smtClean="0"/>
              <a:t>Until </a:t>
            </a:r>
            <a:r>
              <a:rPr lang="en-US" altLang="en-US" sz="2200" dirty="0"/>
              <a:t>the task arrives at some </a:t>
            </a:r>
            <a:r>
              <a:rPr lang="en-US" altLang="en-US" sz="2200" b="1" dirty="0"/>
              <a:t>terminal case</a:t>
            </a:r>
            <a:r>
              <a:rPr lang="en-US" altLang="en-US" sz="2200" dirty="0"/>
              <a:t>.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66393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Recursive Functions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sz="2200" dirty="0"/>
              <a:t>A recursive function has two parts</a:t>
            </a:r>
            <a:r>
              <a:rPr lang="en-US" altLang="en-US" sz="2200" dirty="0" smtClean="0"/>
              <a:t>:</a:t>
            </a:r>
          </a:p>
          <a:p>
            <a:endParaRPr lang="en-US" altLang="en-US" sz="2200" dirty="0"/>
          </a:p>
          <a:p>
            <a:r>
              <a:rPr lang="en-US" altLang="en-US" sz="2200" dirty="0"/>
              <a:t>T</a:t>
            </a:r>
            <a:r>
              <a:rPr lang="en-US" altLang="en-US" sz="2200" dirty="0" smtClean="0"/>
              <a:t>he </a:t>
            </a:r>
            <a:r>
              <a:rPr lang="en-US" altLang="en-US" sz="2200" b="1" dirty="0">
                <a:solidFill>
                  <a:srgbClr val="0000FF"/>
                </a:solidFill>
              </a:rPr>
              <a:t>terminal/base case.</a:t>
            </a:r>
          </a:p>
          <a:p>
            <a:pPr lvl="1"/>
            <a:r>
              <a:rPr lang="en-US" altLang="en-US" sz="2200" dirty="0"/>
              <a:t>- a stopping </a:t>
            </a:r>
            <a:r>
              <a:rPr lang="en-US" altLang="en-US" sz="2200" dirty="0" smtClean="0"/>
              <a:t>condition</a:t>
            </a:r>
          </a:p>
          <a:p>
            <a:pPr lvl="1"/>
            <a:endParaRPr lang="en-US" altLang="en-US" sz="2200" dirty="0"/>
          </a:p>
          <a:p>
            <a:r>
              <a:rPr lang="en-US" altLang="en-US" sz="2200" dirty="0"/>
              <a:t>T</a:t>
            </a:r>
            <a:r>
              <a:rPr lang="en-US" altLang="en-US" sz="2200" dirty="0" smtClean="0"/>
              <a:t>he </a:t>
            </a:r>
            <a:r>
              <a:rPr lang="en-US" altLang="en-US" sz="2200" b="1" dirty="0">
                <a:solidFill>
                  <a:srgbClr val="EF2564"/>
                </a:solidFill>
              </a:rPr>
              <a:t>reducing case/recursive step </a:t>
            </a:r>
          </a:p>
          <a:p>
            <a:pPr lvl="1"/>
            <a:r>
              <a:rPr lang="en-US" altLang="en-US" sz="2200" dirty="0"/>
              <a:t>an expression of the computation or definition in terms of itself</a:t>
            </a:r>
          </a:p>
          <a:p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53881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5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General algorithm for recursion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04800" y="2133600"/>
            <a:ext cx="3810000" cy="4114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2400" dirty="0"/>
              <a:t>if (</a:t>
            </a:r>
            <a:r>
              <a:rPr lang="en-US" altLang="en-US" sz="2400" dirty="0" err="1"/>
              <a:t>terminal_condition</a:t>
            </a:r>
            <a:r>
              <a:rPr lang="en-US" altLang="en-US" sz="2400" dirty="0"/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 dirty="0"/>
              <a:t>	</a:t>
            </a:r>
            <a:r>
              <a:rPr lang="en-US" altLang="en-US" sz="2400" b="1" dirty="0" err="1"/>
              <a:t>terminal_case</a:t>
            </a:r>
            <a:endParaRPr lang="en-US" altLang="en-US" sz="2400" b="1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 dirty="0"/>
              <a:t>else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en-US" b="1" dirty="0" err="1"/>
              <a:t>reducing_case</a:t>
            </a:r>
            <a:endParaRPr lang="en-US" altLang="en-US" b="1" dirty="0"/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4648200" y="2133600"/>
            <a:ext cx="4495800" cy="4114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2400" dirty="0"/>
              <a:t>if (!</a:t>
            </a:r>
            <a:r>
              <a:rPr lang="en-US" altLang="en-US" sz="2400" b="1" dirty="0" err="1"/>
              <a:t>terminal_condition</a:t>
            </a:r>
            <a:r>
              <a:rPr lang="en-US" altLang="en-US" sz="2400" dirty="0"/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 dirty="0"/>
              <a:t>	</a:t>
            </a:r>
            <a:r>
              <a:rPr lang="en-US" altLang="en-US" sz="2400" b="1" dirty="0" err="1"/>
              <a:t>reducing_case</a:t>
            </a:r>
            <a:endParaRPr lang="en-US" altLang="en-US" sz="2400" b="1" dirty="0"/>
          </a:p>
        </p:txBody>
      </p:sp>
      <p:sp>
        <p:nvSpPr>
          <p:cNvPr id="2" name="Rectangle 1"/>
          <p:cNvSpPr/>
          <p:nvPr/>
        </p:nvSpPr>
        <p:spPr>
          <a:xfrm>
            <a:off x="3964674" y="2133600"/>
            <a:ext cx="300251" cy="433543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26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The Factorial Function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chemeClr val="hlink"/>
                </a:solidFill>
              </a:rPr>
              <a:t>n!</a:t>
            </a:r>
            <a:r>
              <a:rPr lang="en-US" altLang="en-US" dirty="0"/>
              <a:t> = n * (n-1) * (n -2) * … * 2 * 1</a:t>
            </a:r>
          </a:p>
          <a:p>
            <a:r>
              <a:rPr lang="en-US" altLang="en-US" b="1" dirty="0">
                <a:solidFill>
                  <a:schemeClr val="hlink"/>
                </a:solidFill>
              </a:rPr>
              <a:t>5!</a:t>
            </a:r>
            <a:r>
              <a:rPr lang="en-US" altLang="en-US" dirty="0"/>
              <a:t> = 5 * 4 * 3 * 2 * 1</a:t>
            </a:r>
          </a:p>
          <a:p>
            <a:r>
              <a:rPr lang="en-US" altLang="en-US" dirty="0"/>
              <a:t>The same function can be defined recursively as fallows:</a:t>
            </a:r>
          </a:p>
          <a:p>
            <a:pPr lvl="1"/>
            <a:r>
              <a:rPr lang="en-US" altLang="en-US" b="1" dirty="0"/>
              <a:t>0! = </a:t>
            </a:r>
            <a:r>
              <a:rPr lang="en-US" altLang="en-US" b="1" dirty="0">
                <a:solidFill>
                  <a:schemeClr val="hlink"/>
                </a:solidFill>
              </a:rPr>
              <a:t>1 </a:t>
            </a:r>
            <a:r>
              <a:rPr lang="en-US" altLang="en-US" b="1" dirty="0"/>
              <a:t>– </a:t>
            </a:r>
            <a:r>
              <a:rPr lang="en-US" altLang="en-US" b="1" dirty="0">
                <a:solidFill>
                  <a:schemeClr val="hlink"/>
                </a:solidFill>
              </a:rPr>
              <a:t>terminal case</a:t>
            </a:r>
          </a:p>
          <a:p>
            <a:pPr lvl="1"/>
            <a:r>
              <a:rPr lang="en-US" altLang="en-US" dirty="0"/>
              <a:t>n! = n * (n - 1)!  - the reducing case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6313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Factorial Function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2688" y="1690689"/>
            <a:ext cx="5675312" cy="4441824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en-US" dirty="0"/>
              <a:t>5! = 5 * 4!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en-US" dirty="0"/>
              <a:t>4! = 4 * 3!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en-US" dirty="0"/>
              <a:t>3! = 3 * 2!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en-US" dirty="0"/>
              <a:t>2! = 2 * 1!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en-US" dirty="0"/>
              <a:t>1! = 1! * 0!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en-US" b="1" dirty="0">
                <a:solidFill>
                  <a:srgbClr val="0000FF"/>
                </a:solidFill>
              </a:rPr>
              <a:t>0! = 1    </a:t>
            </a:r>
            <a:r>
              <a:rPr lang="en-US" altLang="en-US" b="1" dirty="0" smtClean="0">
                <a:solidFill>
                  <a:srgbClr val="0000FF"/>
                </a:solidFill>
              </a:rPr>
              <a:t> </a:t>
            </a:r>
            <a:r>
              <a:rPr lang="en-US" altLang="en-US" b="1" i="1" dirty="0">
                <a:solidFill>
                  <a:srgbClr val="0000FF"/>
                </a:solidFill>
              </a:rPr>
              <a:t>Terminal Case</a:t>
            </a:r>
          </a:p>
        </p:txBody>
      </p:sp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4019207" y="1862327"/>
            <a:ext cx="20530" cy="332382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69" name="Text Box 5"/>
          <p:cNvSpPr txBox="1">
            <a:spLocks noChangeArrowheads="1"/>
          </p:cNvSpPr>
          <p:nvPr/>
        </p:nvSpPr>
        <p:spPr bwMode="auto">
          <a:xfrm>
            <a:off x="4191000" y="3276600"/>
            <a:ext cx="27966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en-US" sz="2400" b="1" i="1">
                <a:solidFill>
                  <a:srgbClr val="EF2564"/>
                </a:solidFill>
              </a:rPr>
              <a:t>Reducing Case</a:t>
            </a:r>
          </a:p>
        </p:txBody>
      </p:sp>
    </p:spTree>
    <p:extLst>
      <p:ext uri="{BB962C8B-B14F-4D97-AF65-F5344CB8AC3E}">
        <p14:creationId xmlns:p14="http://schemas.microsoft.com/office/powerpoint/2010/main" val="105614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 in C++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C++ supports single-line and multi-line comments</a:t>
            </a:r>
            <a:r>
              <a:rPr lang="en-GB" dirty="0" smtClean="0"/>
              <a:t>.</a:t>
            </a:r>
          </a:p>
          <a:p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463640" y="2415066"/>
            <a:ext cx="7933385" cy="1628623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/* This is a comment */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31313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/* C++ comments can also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 span multiple lines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63640" y="4514052"/>
            <a:ext cx="7933385" cy="397516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I am a single line comment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463639" y="5074155"/>
            <a:ext cx="7933385" cy="1013070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888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/** C++</a:t>
            </a:r>
            <a:r>
              <a:rPr kumimoji="0" lang="en-US" altLang="en-US" sz="2000" b="0" i="0" u="none" strike="noStrike" cap="none" normalizeH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Supports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baseline="0" dirty="0" smtClean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*//</a:t>
            </a:r>
            <a:r>
              <a:rPr lang="en-US" altLang="en-US" sz="2000" dirty="0" smtClean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Nesting of comments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*/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31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 smtClean="0"/>
              <a:t>Factorial </a:t>
            </a:r>
            <a:r>
              <a:rPr lang="en-US" altLang="en-US" sz="3600" dirty="0"/>
              <a:t>Function in C++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8650" y="2017713"/>
            <a:ext cx="8326438" cy="4114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sz="2400" dirty="0" err="1"/>
              <a:t>int</a:t>
            </a:r>
            <a:r>
              <a:rPr lang="en-US" altLang="en-US" sz="2400" b="1" dirty="0">
                <a:solidFill>
                  <a:schemeClr val="hlink"/>
                </a:solidFill>
              </a:rPr>
              <a:t> fact</a:t>
            </a:r>
            <a:r>
              <a:rPr lang="en-US" altLang="en-US" sz="2400" dirty="0"/>
              <a:t>(</a:t>
            </a:r>
            <a:r>
              <a:rPr lang="en-US" altLang="en-US" sz="2400" dirty="0" err="1"/>
              <a:t>int</a:t>
            </a:r>
            <a:r>
              <a:rPr lang="en-US" altLang="en-US" sz="2400" dirty="0"/>
              <a:t> n)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 dirty="0"/>
              <a:t>{</a:t>
            </a:r>
            <a:br>
              <a:rPr lang="en-US" altLang="en-US" sz="2400" dirty="0"/>
            </a:br>
            <a:r>
              <a:rPr lang="en-US" altLang="en-US" sz="2400" dirty="0"/>
              <a:t>  if (n &lt; 2)      			</a:t>
            </a:r>
            <a:r>
              <a:rPr lang="en-US" altLang="en-US" sz="2400" b="1" dirty="0">
                <a:solidFill>
                  <a:srgbClr val="0000FF"/>
                </a:solidFill>
              </a:rPr>
              <a:t>// terminal case</a:t>
            </a:r>
            <a:br>
              <a:rPr lang="en-US" altLang="en-US" sz="2400" b="1" dirty="0">
                <a:solidFill>
                  <a:srgbClr val="0000FF"/>
                </a:solidFill>
              </a:rPr>
            </a:br>
            <a:r>
              <a:rPr lang="en-US" altLang="en-US" sz="2400" dirty="0"/>
              <a:t>      return 1;</a:t>
            </a:r>
            <a:br>
              <a:rPr lang="en-US" altLang="en-US" sz="2400" dirty="0"/>
            </a:br>
            <a:r>
              <a:rPr lang="en-US" altLang="en-US" sz="2400" dirty="0"/>
              <a:t>  else                      		</a:t>
            </a:r>
            <a:endParaRPr lang="en-US" altLang="en-US" sz="2400" dirty="0" smtClean="0"/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 dirty="0" smtClean="0"/>
              <a:t>      </a:t>
            </a:r>
            <a:r>
              <a:rPr lang="en-US" altLang="en-US" sz="2400" dirty="0"/>
              <a:t>return (n * </a:t>
            </a:r>
            <a:r>
              <a:rPr lang="en-US" altLang="en-US" sz="2400" b="1" dirty="0">
                <a:solidFill>
                  <a:schemeClr val="hlink"/>
                </a:solidFill>
              </a:rPr>
              <a:t>fact</a:t>
            </a:r>
            <a:r>
              <a:rPr lang="en-US" altLang="en-US" sz="2400" dirty="0"/>
              <a:t>(n - 1</a:t>
            </a:r>
            <a:r>
              <a:rPr lang="en-US" altLang="en-US" sz="2400" dirty="0" smtClean="0"/>
              <a:t>)); </a:t>
            </a:r>
            <a:r>
              <a:rPr lang="en-US" altLang="en-US" sz="2400" b="1" dirty="0">
                <a:solidFill>
                  <a:srgbClr val="EF2564"/>
                </a:solidFill>
              </a:rPr>
              <a:t>// recursive </a:t>
            </a:r>
            <a:r>
              <a:rPr lang="en-US" altLang="en-US" sz="2400" b="1" dirty="0" smtClean="0">
                <a:solidFill>
                  <a:srgbClr val="EF2564"/>
                </a:solidFill>
              </a:rPr>
              <a:t>step</a:t>
            </a:r>
            <a:endParaRPr lang="en-US" altLang="en-US" sz="2400" b="1" dirty="0">
              <a:solidFill>
                <a:srgbClr val="EF2564"/>
              </a:solidFill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 dirty="0"/>
              <a:t>}</a:t>
            </a:r>
          </a:p>
          <a:p>
            <a:endParaRPr lang="en-US" alt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84293" y="726339"/>
            <a:ext cx="48442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13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00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Structures</a:t>
            </a:r>
          </a:p>
        </p:txBody>
      </p:sp>
      <p:sp>
        <p:nvSpPr>
          <p:cNvPr id="399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828800"/>
            <a:ext cx="8229600" cy="4724400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EF2564"/>
                </a:solidFill>
              </a:rPr>
              <a:t>Structure</a:t>
            </a:r>
            <a:r>
              <a:rPr lang="en-US" altLang="en-US" sz="2400" dirty="0"/>
              <a:t> is a collection of related data items, possibly of different types. </a:t>
            </a:r>
          </a:p>
          <a:p>
            <a:pPr>
              <a:lnSpc>
                <a:spcPct val="110000"/>
              </a:lnSpc>
            </a:pPr>
            <a:r>
              <a:rPr lang="en-US" altLang="en-US" sz="2400" dirty="0"/>
              <a:t>A structure type in C++ is called </a:t>
            </a:r>
            <a:r>
              <a:rPr lang="en-US" altLang="en-US" sz="2400" b="1" dirty="0" err="1">
                <a:solidFill>
                  <a:srgbClr val="0000FF"/>
                </a:solidFill>
              </a:rPr>
              <a:t>struct</a:t>
            </a:r>
            <a:r>
              <a:rPr lang="en-US" altLang="en-US" sz="2400" dirty="0"/>
              <a:t>.</a:t>
            </a:r>
          </a:p>
          <a:p>
            <a:pPr>
              <a:lnSpc>
                <a:spcPct val="110000"/>
              </a:lnSpc>
            </a:pPr>
            <a:r>
              <a:rPr lang="en-US" altLang="en-US" sz="2400" dirty="0"/>
              <a:t>A</a:t>
            </a:r>
            <a:r>
              <a:rPr lang="en-US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en-US" sz="2400" b="1" dirty="0" err="1">
                <a:solidFill>
                  <a:srgbClr val="0000FF"/>
                </a:solidFill>
              </a:rPr>
              <a:t>struct</a:t>
            </a:r>
            <a:r>
              <a:rPr lang="en-US" altLang="en-US" sz="2400" b="1" dirty="0">
                <a:solidFill>
                  <a:srgbClr val="0000FF"/>
                </a:solidFill>
              </a:rPr>
              <a:t> </a:t>
            </a:r>
            <a:r>
              <a:rPr lang="en-US" altLang="en-US" sz="2400" dirty="0"/>
              <a:t>is </a:t>
            </a:r>
            <a:r>
              <a:rPr lang="en-US" altLang="en-US" sz="2400" b="1" dirty="0">
                <a:solidFill>
                  <a:srgbClr val="EF2564"/>
                </a:solidFill>
              </a:rPr>
              <a:t>heterogeneous</a:t>
            </a:r>
            <a:r>
              <a:rPr lang="en-US" altLang="en-US" sz="2400" dirty="0"/>
              <a:t> in that it can be composed of data of different types.</a:t>
            </a:r>
          </a:p>
          <a:p>
            <a:pPr>
              <a:lnSpc>
                <a:spcPct val="110000"/>
              </a:lnSpc>
            </a:pPr>
            <a:r>
              <a:rPr lang="en-US" altLang="en-US" sz="2400" dirty="0"/>
              <a:t>In contrast, </a:t>
            </a:r>
            <a:r>
              <a:rPr lang="en-US" altLang="en-US" sz="2400" b="1" dirty="0">
                <a:solidFill>
                  <a:srgbClr val="EF2564"/>
                </a:solidFill>
              </a:rPr>
              <a:t>array</a:t>
            </a:r>
            <a:r>
              <a:rPr lang="en-US" altLang="en-US" sz="2400" dirty="0"/>
              <a:t> is </a:t>
            </a:r>
            <a:r>
              <a:rPr lang="en-US" altLang="en-US" sz="2400" b="1" dirty="0">
                <a:solidFill>
                  <a:srgbClr val="EF2564"/>
                </a:solidFill>
              </a:rPr>
              <a:t>homogeneous</a:t>
            </a:r>
            <a:r>
              <a:rPr lang="en-US" altLang="en-US" sz="2400" dirty="0"/>
              <a:t> since it can contain only data of the same type.</a:t>
            </a:r>
          </a:p>
        </p:txBody>
      </p:sp>
    </p:spTree>
    <p:extLst>
      <p:ext uri="{BB962C8B-B14F-4D97-AF65-F5344CB8AC3E}">
        <p14:creationId xmlns:p14="http://schemas.microsoft.com/office/powerpoint/2010/main" val="270099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Structures</a:t>
            </a:r>
          </a:p>
        </p:txBody>
      </p:sp>
      <p:sp>
        <p:nvSpPr>
          <p:cNvPr id="460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828800"/>
            <a:ext cx="8229600" cy="4724400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Structures hold data that belong </a:t>
            </a:r>
            <a:r>
              <a:rPr lang="en-US" altLang="en-US" sz="2400" b="1" dirty="0"/>
              <a:t>together</a:t>
            </a:r>
            <a:r>
              <a:rPr lang="en-US" altLang="en-US" sz="2400" dirty="0"/>
              <a:t>. 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Examples: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Student record: student id, name, major, gender, start year, …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Bank account: account number, name, currency, balance, …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Address book: name, address, telephone number, …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In database applications, structures are called records.</a:t>
            </a:r>
          </a:p>
        </p:txBody>
      </p:sp>
    </p:spTree>
    <p:extLst>
      <p:ext uri="{BB962C8B-B14F-4D97-AF65-F5344CB8AC3E}">
        <p14:creationId xmlns:p14="http://schemas.microsoft.com/office/powerpoint/2010/main" val="268549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20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Structures</a:t>
            </a:r>
          </a:p>
        </p:txBody>
      </p:sp>
      <p:sp>
        <p:nvSpPr>
          <p:cNvPr id="435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8649" y="1690689"/>
            <a:ext cx="8337929" cy="4724400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en-US" sz="2400" dirty="0"/>
              <a:t>Individual components of a </a:t>
            </a:r>
            <a:r>
              <a:rPr lang="en-US" altLang="en-US" sz="2400" dirty="0" err="1"/>
              <a:t>struct</a:t>
            </a:r>
            <a:r>
              <a:rPr lang="en-US" altLang="en-US" sz="2400" dirty="0"/>
              <a:t> type are called </a:t>
            </a:r>
            <a:r>
              <a:rPr lang="en-US" altLang="en-US" sz="2400" b="1" dirty="0">
                <a:solidFill>
                  <a:srgbClr val="0000FF"/>
                </a:solidFill>
              </a:rPr>
              <a:t>members</a:t>
            </a:r>
            <a:r>
              <a:rPr lang="en-US" altLang="en-US" sz="2400" dirty="0"/>
              <a:t> (or </a:t>
            </a:r>
            <a:r>
              <a:rPr lang="en-US" altLang="en-US" sz="2400" b="1" dirty="0">
                <a:solidFill>
                  <a:srgbClr val="0000FF"/>
                </a:solidFill>
              </a:rPr>
              <a:t>fields</a:t>
            </a:r>
            <a:r>
              <a:rPr lang="en-US" altLang="en-US" sz="2400" dirty="0"/>
              <a:t>).</a:t>
            </a:r>
            <a:endParaRPr lang="en-US" altLang="en-US" dirty="0"/>
          </a:p>
          <a:p>
            <a:pPr>
              <a:lnSpc>
                <a:spcPct val="110000"/>
              </a:lnSpc>
            </a:pPr>
            <a:r>
              <a:rPr lang="en-US" altLang="en-US" sz="2400" dirty="0"/>
              <a:t>Members can be of </a:t>
            </a:r>
            <a:r>
              <a:rPr lang="en-US" altLang="en-US" sz="2400" b="1" dirty="0">
                <a:solidFill>
                  <a:srgbClr val="0000FF"/>
                </a:solidFill>
              </a:rPr>
              <a:t>different types </a:t>
            </a:r>
            <a:r>
              <a:rPr lang="en-US" altLang="en-US" sz="2400" dirty="0"/>
              <a:t>(simple, array or </a:t>
            </a:r>
            <a:r>
              <a:rPr lang="en-US" altLang="en-US" sz="2400" dirty="0" err="1"/>
              <a:t>struct</a:t>
            </a:r>
            <a:r>
              <a:rPr lang="en-US" altLang="en-US" sz="2400" dirty="0"/>
              <a:t>).</a:t>
            </a:r>
          </a:p>
          <a:p>
            <a:pPr>
              <a:lnSpc>
                <a:spcPct val="110000"/>
              </a:lnSpc>
            </a:pPr>
            <a:r>
              <a:rPr lang="en-US" altLang="en-US" sz="2400" dirty="0"/>
              <a:t>A </a:t>
            </a:r>
            <a:r>
              <a:rPr lang="en-US" altLang="en-US" sz="2400" dirty="0" err="1"/>
              <a:t>struct</a:t>
            </a:r>
            <a:r>
              <a:rPr lang="en-US" altLang="en-US" sz="2400" dirty="0"/>
              <a:t> is named as a whole while individual members are named using field identifiers.</a:t>
            </a:r>
          </a:p>
          <a:p>
            <a:pPr>
              <a:lnSpc>
                <a:spcPct val="110000"/>
              </a:lnSpc>
            </a:pPr>
            <a:r>
              <a:rPr lang="en-US" altLang="en-US" sz="2400" dirty="0"/>
              <a:t>Complex data structures can be formed by defining </a:t>
            </a:r>
            <a:r>
              <a:rPr lang="en-US" altLang="en-US" sz="2400" b="1" dirty="0">
                <a:solidFill>
                  <a:srgbClr val="0000FF"/>
                </a:solidFill>
              </a:rPr>
              <a:t>arrays of </a:t>
            </a:r>
            <a:r>
              <a:rPr lang="en-US" altLang="en-US" sz="2400" b="1" dirty="0" err="1">
                <a:solidFill>
                  <a:srgbClr val="0000FF"/>
                </a:solidFill>
              </a:rPr>
              <a:t>structs</a:t>
            </a:r>
            <a:r>
              <a:rPr lang="en-US" altLang="en-US" sz="2400" b="1" dirty="0">
                <a:solidFill>
                  <a:srgbClr val="0000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25018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9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struct basics</a:t>
            </a:r>
          </a:p>
        </p:txBody>
      </p:sp>
      <p:sp>
        <p:nvSpPr>
          <p:cNvPr id="417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828800"/>
            <a:ext cx="5791200" cy="4724400"/>
          </a:xfrm>
          <a:noFill/>
          <a:ln/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/>
              <a:t>Definition of a structure:</a:t>
            </a:r>
            <a:endParaRPr lang="en-US" altLang="en-US" sz="2400"/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en-US" sz="2400">
                <a:latin typeface="Courier" pitchFamily="49" charset="0"/>
              </a:rPr>
              <a:t>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2000" b="1">
                <a:latin typeface="Courier New" panose="02070309020205020404" pitchFamily="49" charset="0"/>
              </a:rPr>
              <a:t> &lt;struct-type&gt;{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&lt;type&gt; &lt;identifier_list&gt;;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&lt;type&gt; &lt;identifier_list&gt;;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...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} ;</a:t>
            </a:r>
          </a:p>
          <a:p>
            <a:pPr>
              <a:lnSpc>
                <a:spcPct val="90000"/>
              </a:lnSpc>
            </a:pPr>
            <a:endParaRPr lang="en-US" altLang="en-US"/>
          </a:p>
          <a:p>
            <a:pPr>
              <a:lnSpc>
                <a:spcPct val="90000"/>
              </a:lnSpc>
            </a:pPr>
            <a:r>
              <a:rPr lang="en-US" altLang="en-US"/>
              <a:t>Example:</a:t>
            </a:r>
            <a:endParaRPr lang="en-US" altLang="en-US" sz="2400"/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en-US" sz="2400" b="1">
                <a:solidFill>
                  <a:srgbClr val="3BB3F5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2000" b="1">
                <a:latin typeface="Courier New" panose="02070309020205020404" pitchFamily="49" charset="0"/>
              </a:rPr>
              <a:t> Date {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>
                <a:latin typeface="Courier New" panose="02070309020205020404" pitchFamily="49" charset="0"/>
              </a:rPr>
              <a:t> day;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>
                <a:latin typeface="Courier New" panose="02070309020205020404" pitchFamily="49" charset="0"/>
              </a:rPr>
              <a:t> month;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int </a:t>
            </a:r>
            <a:r>
              <a:rPr lang="en-US" altLang="en-US" sz="2000" b="1">
                <a:latin typeface="Courier New" panose="02070309020205020404" pitchFamily="49" charset="0"/>
              </a:rPr>
              <a:t>year;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} ;</a:t>
            </a:r>
            <a:endParaRPr lang="en-US" altLang="en-US" sz="2400" b="1">
              <a:latin typeface="Courier New" panose="02070309020205020404" pitchFamily="49" charset="0"/>
            </a:endParaRPr>
          </a:p>
        </p:txBody>
      </p:sp>
      <p:sp>
        <p:nvSpPr>
          <p:cNvPr id="417797" name="AutoShape 5"/>
          <p:cNvSpPr>
            <a:spLocks/>
          </p:cNvSpPr>
          <p:nvPr/>
        </p:nvSpPr>
        <p:spPr bwMode="auto">
          <a:xfrm>
            <a:off x="3886200" y="4953000"/>
            <a:ext cx="304800" cy="1295400"/>
          </a:xfrm>
          <a:prstGeom prst="rightBrace">
            <a:avLst>
              <a:gd name="adj1" fmla="val 35417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7798" name="Text Box 6"/>
          <p:cNvSpPr txBox="1">
            <a:spLocks noChangeArrowheads="1"/>
          </p:cNvSpPr>
          <p:nvPr/>
        </p:nvSpPr>
        <p:spPr bwMode="auto">
          <a:xfrm>
            <a:off x="4343400" y="4800600"/>
            <a:ext cx="3422650" cy="1395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20000"/>
              </a:spcBef>
              <a:buFont typeface="Monotype Sorts" pitchFamily="2" charset="2"/>
              <a:buNone/>
            </a:pPr>
            <a:r>
              <a:rPr lang="en-US" altLang="en-US" sz="2800">
                <a:latin typeface="Arial" panose="020B0604020202020204" pitchFamily="34" charset="0"/>
              </a:rPr>
              <a:t>	</a:t>
            </a:r>
            <a:r>
              <a:rPr lang="en-US" altLang="en-US" b="0">
                <a:latin typeface="Arial" panose="020B0604020202020204" pitchFamily="34" charset="0"/>
              </a:rPr>
              <a:t>The “Date”  structure </a:t>
            </a:r>
          </a:p>
          <a:p>
            <a:pPr>
              <a:spcBef>
                <a:spcPct val="20000"/>
              </a:spcBef>
              <a:buFont typeface="Monotype Sorts" pitchFamily="2" charset="2"/>
              <a:buNone/>
            </a:pPr>
            <a:r>
              <a:rPr lang="en-US" altLang="en-US" b="0">
                <a:latin typeface="Arial" panose="020B0604020202020204" pitchFamily="34" charset="0"/>
              </a:rPr>
              <a:t>	has 3 members, </a:t>
            </a:r>
          </a:p>
          <a:p>
            <a:pPr>
              <a:spcBef>
                <a:spcPct val="20000"/>
              </a:spcBef>
              <a:buFont typeface="Monotype Sorts" pitchFamily="2" charset="2"/>
              <a:buNone/>
            </a:pPr>
            <a:r>
              <a:rPr lang="en-US" altLang="en-US" b="0">
                <a:latin typeface="Arial" panose="020B0604020202020204" pitchFamily="34" charset="0"/>
              </a:rPr>
              <a:t>	day, month &amp; year.</a:t>
            </a:r>
            <a:endParaRPr lang="en-US" altLang="en-US" sz="2800">
              <a:latin typeface="Arial" panose="020B0604020202020204" pitchFamily="34" charset="0"/>
            </a:endParaRPr>
          </a:p>
        </p:txBody>
      </p:sp>
      <p:sp>
        <p:nvSpPr>
          <p:cNvPr id="417799" name="Text Box 7"/>
          <p:cNvSpPr txBox="1">
            <a:spLocks noChangeArrowheads="1"/>
          </p:cNvSpPr>
          <p:nvPr/>
        </p:nvSpPr>
        <p:spPr bwMode="auto">
          <a:xfrm>
            <a:off x="5545138" y="2470150"/>
            <a:ext cx="2968625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20000"/>
              </a:spcBef>
              <a:buFont typeface="Monotype Sorts" pitchFamily="2" charset="2"/>
              <a:buNone/>
            </a:pPr>
            <a:r>
              <a:rPr lang="en-US" altLang="en-US" b="0">
                <a:latin typeface="Arial" panose="020B0604020202020204" pitchFamily="34" charset="0"/>
              </a:rPr>
              <a:t>	Each identifier</a:t>
            </a:r>
            <a:br>
              <a:rPr lang="en-US" altLang="en-US" b="0">
                <a:latin typeface="Arial" panose="020B0604020202020204" pitchFamily="34" charset="0"/>
              </a:rPr>
            </a:br>
            <a:r>
              <a:rPr lang="en-US" altLang="en-US" b="0">
                <a:latin typeface="Arial" panose="020B0604020202020204" pitchFamily="34" charset="0"/>
              </a:rPr>
              <a:t>defines a </a:t>
            </a:r>
            <a:r>
              <a:rPr lang="en-US" altLang="en-US" b="0" u="sng">
                <a:latin typeface="Arial" panose="020B0604020202020204" pitchFamily="34" charset="0"/>
              </a:rPr>
              <a:t>member</a:t>
            </a:r>
            <a:r>
              <a:rPr lang="en-US" altLang="en-US" b="0">
                <a:latin typeface="Arial" panose="020B0604020202020204" pitchFamily="34" charset="0"/>
              </a:rPr>
              <a:t/>
            </a:r>
            <a:br>
              <a:rPr lang="en-US" altLang="en-US" b="0">
                <a:latin typeface="Arial" panose="020B0604020202020204" pitchFamily="34" charset="0"/>
              </a:rPr>
            </a:br>
            <a:r>
              <a:rPr lang="en-US" altLang="en-US" b="0">
                <a:latin typeface="Arial" panose="020B0604020202020204" pitchFamily="34" charset="0"/>
              </a:rPr>
              <a:t>of the structure.</a:t>
            </a:r>
          </a:p>
        </p:txBody>
      </p:sp>
      <p:sp>
        <p:nvSpPr>
          <p:cNvPr id="417800" name="AutoShape 8"/>
          <p:cNvSpPr>
            <a:spLocks/>
          </p:cNvSpPr>
          <p:nvPr/>
        </p:nvSpPr>
        <p:spPr bwMode="auto">
          <a:xfrm>
            <a:off x="5486400" y="2514600"/>
            <a:ext cx="304800" cy="1143000"/>
          </a:xfrm>
          <a:prstGeom prst="rightBrace">
            <a:avLst>
              <a:gd name="adj1" fmla="val 31250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7812" name="Rectangle 20"/>
          <p:cNvSpPr>
            <a:spLocks noChangeArrowheads="1"/>
          </p:cNvSpPr>
          <p:nvPr/>
        </p:nvSpPr>
        <p:spPr bwMode="auto">
          <a:xfrm>
            <a:off x="1090684" y="3657600"/>
            <a:ext cx="304800" cy="381000"/>
          </a:xfrm>
          <a:prstGeom prst="rect">
            <a:avLst/>
          </a:prstGeom>
          <a:noFill/>
          <a:ln w="38100">
            <a:solidFill>
              <a:srgbClr val="C00000"/>
            </a:solidFill>
            <a:miter lim="800000"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5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78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7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7812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struct examples</a:t>
            </a:r>
          </a:p>
        </p:txBody>
      </p:sp>
      <p:sp>
        <p:nvSpPr>
          <p:cNvPr id="433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676400"/>
            <a:ext cx="5791200" cy="4724400"/>
          </a:xfrm>
          <a:noFill/>
          <a:ln/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altLang="en-US"/>
              <a:t>Example:</a:t>
            </a:r>
            <a:endParaRPr lang="en-US" altLang="en-US" sz="2400"/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en-US" sz="2400">
                <a:latin typeface="Courier" pitchFamily="49" charset="0"/>
              </a:rPr>
              <a:t>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2000" b="1">
                <a:latin typeface="Courier New" panose="02070309020205020404" pitchFamily="49" charset="0"/>
              </a:rPr>
              <a:t> StudentInfo{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>
                <a:latin typeface="Courier New" panose="02070309020205020404" pitchFamily="49" charset="0"/>
              </a:rPr>
              <a:t> Id;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>
                <a:latin typeface="Courier New" panose="02070309020205020404" pitchFamily="49" charset="0"/>
              </a:rPr>
              <a:t> age;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char</a:t>
            </a:r>
            <a:r>
              <a:rPr lang="en-US" altLang="en-US" sz="2000" b="1">
                <a:latin typeface="Courier New" panose="02070309020205020404" pitchFamily="49" charset="0"/>
              </a:rPr>
              <a:t> Gender;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double</a:t>
            </a:r>
            <a:r>
              <a:rPr lang="en-US" altLang="en-US" sz="2000" b="1">
                <a:latin typeface="Courier New" panose="02070309020205020404" pitchFamily="49" charset="0"/>
              </a:rPr>
              <a:t> CGA; 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};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endParaRPr lang="en-US" altLang="en-US" sz="2000" b="1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/>
              <a:t>Example:</a:t>
            </a:r>
            <a:endParaRPr lang="en-US" altLang="en-US" sz="2400"/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en-US" sz="2400" b="1">
                <a:solidFill>
                  <a:srgbClr val="3BB3F5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struct</a:t>
            </a:r>
            <a:r>
              <a:rPr lang="en-US" altLang="en-US" sz="2000" b="1">
                <a:latin typeface="Courier New" panose="02070309020205020404" pitchFamily="49" charset="0"/>
              </a:rPr>
              <a:t> StudentGrade{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char</a:t>
            </a:r>
            <a:r>
              <a:rPr lang="en-US" altLang="en-US" sz="2000" b="1">
                <a:latin typeface="Courier New" panose="02070309020205020404" pitchFamily="49" charset="0"/>
              </a:rPr>
              <a:t> Name[15];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char</a:t>
            </a:r>
            <a:r>
              <a:rPr lang="en-US" altLang="en-US" sz="2000" b="1">
                <a:latin typeface="Courier New" panose="02070309020205020404" pitchFamily="49" charset="0"/>
              </a:rPr>
              <a:t> Course[9];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>
                <a:latin typeface="Courier New" panose="02070309020205020404" pitchFamily="49" charset="0"/>
              </a:rPr>
              <a:t> Lab[5];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>
                <a:latin typeface="Courier New" panose="02070309020205020404" pitchFamily="49" charset="0"/>
              </a:rPr>
              <a:t> Homework[3];</a:t>
            </a:r>
          </a:p>
          <a:p>
            <a:pPr>
              <a:lnSpc>
                <a:spcPct val="7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	</a:t>
            </a:r>
            <a:r>
              <a:rPr lang="en-US" altLang="en-US" sz="2000" b="1">
                <a:solidFill>
                  <a:srgbClr val="3F8CFD"/>
                </a:solidFill>
                <a:latin typeface="Courier New" panose="02070309020205020404" pitchFamily="49" charset="0"/>
              </a:rPr>
              <a:t>int</a:t>
            </a:r>
            <a:r>
              <a:rPr lang="en-US" altLang="en-US" sz="2000" b="1">
                <a:latin typeface="Courier New" panose="02070309020205020404" pitchFamily="49" charset="0"/>
              </a:rPr>
              <a:t> Exam[2];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en-US" sz="2000" b="1">
                <a:latin typeface="Courier New" panose="02070309020205020404" pitchFamily="49" charset="0"/>
              </a:rPr>
              <a:t>	};</a:t>
            </a:r>
          </a:p>
        </p:txBody>
      </p:sp>
      <p:sp>
        <p:nvSpPr>
          <p:cNvPr id="433156" name="AutoShape 4"/>
          <p:cNvSpPr>
            <a:spLocks/>
          </p:cNvSpPr>
          <p:nvPr/>
        </p:nvSpPr>
        <p:spPr bwMode="auto">
          <a:xfrm>
            <a:off x="4419600" y="4800600"/>
            <a:ext cx="304800" cy="1676400"/>
          </a:xfrm>
          <a:prstGeom prst="rightBrace">
            <a:avLst>
              <a:gd name="adj1" fmla="val 4583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33157" name="Text Box 5"/>
          <p:cNvSpPr txBox="1">
            <a:spLocks noChangeArrowheads="1"/>
          </p:cNvSpPr>
          <p:nvPr/>
        </p:nvSpPr>
        <p:spPr bwMode="auto">
          <a:xfrm>
            <a:off x="4953000" y="4724400"/>
            <a:ext cx="3322638" cy="168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20000"/>
              </a:spcBef>
              <a:buFont typeface="Monotype Sorts" pitchFamily="2" charset="2"/>
              <a:buNone/>
            </a:pPr>
            <a:r>
              <a:rPr lang="en-US" altLang="en-US" sz="2800">
                <a:latin typeface="Arial" panose="020B0604020202020204" pitchFamily="34" charset="0"/>
              </a:rPr>
              <a:t>	</a:t>
            </a:r>
            <a:r>
              <a:rPr lang="en-US" altLang="en-US" b="0">
                <a:latin typeface="Arial" panose="020B0604020202020204" pitchFamily="34" charset="0"/>
              </a:rPr>
              <a:t>The “StudentGrade” </a:t>
            </a:r>
            <a:br>
              <a:rPr lang="en-US" altLang="en-US" b="0">
                <a:latin typeface="Arial" panose="020B0604020202020204" pitchFamily="34" charset="0"/>
              </a:rPr>
            </a:br>
            <a:r>
              <a:rPr lang="en-US" altLang="en-US" b="0">
                <a:latin typeface="Arial" panose="020B0604020202020204" pitchFamily="34" charset="0"/>
              </a:rPr>
              <a:t>structure has 5 </a:t>
            </a:r>
            <a:br>
              <a:rPr lang="en-US" altLang="en-US" b="0">
                <a:latin typeface="Arial" panose="020B0604020202020204" pitchFamily="34" charset="0"/>
              </a:rPr>
            </a:br>
            <a:r>
              <a:rPr lang="en-US" altLang="en-US" b="0">
                <a:latin typeface="Arial" panose="020B0604020202020204" pitchFamily="34" charset="0"/>
              </a:rPr>
              <a:t>members of</a:t>
            </a:r>
          </a:p>
          <a:p>
            <a:pPr>
              <a:spcBef>
                <a:spcPct val="20000"/>
              </a:spcBef>
              <a:buFont typeface="Monotype Sorts" pitchFamily="2" charset="2"/>
              <a:buNone/>
            </a:pPr>
            <a:r>
              <a:rPr lang="en-US" altLang="en-US" b="0">
                <a:latin typeface="Arial" panose="020B0604020202020204" pitchFamily="34" charset="0"/>
              </a:rPr>
              <a:t>	different array types.</a:t>
            </a:r>
          </a:p>
        </p:txBody>
      </p:sp>
      <p:sp>
        <p:nvSpPr>
          <p:cNvPr id="433158" name="Text Box 6"/>
          <p:cNvSpPr txBox="1">
            <a:spLocks noChangeArrowheads="1"/>
          </p:cNvSpPr>
          <p:nvPr/>
        </p:nvSpPr>
        <p:spPr bwMode="auto">
          <a:xfrm>
            <a:off x="4953000" y="2362200"/>
            <a:ext cx="3898900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20000"/>
              </a:spcBef>
              <a:buFont typeface="Monotype Sorts" pitchFamily="2" charset="2"/>
              <a:buNone/>
            </a:pPr>
            <a:r>
              <a:rPr lang="en-US" altLang="en-US" b="0">
                <a:latin typeface="Arial" panose="020B0604020202020204" pitchFamily="34" charset="0"/>
              </a:rPr>
              <a:t>	The “StudentInfo” </a:t>
            </a:r>
            <a:br>
              <a:rPr lang="en-US" altLang="en-US" b="0">
                <a:latin typeface="Arial" panose="020B0604020202020204" pitchFamily="34" charset="0"/>
              </a:rPr>
            </a:br>
            <a:r>
              <a:rPr lang="en-US" altLang="en-US" b="0">
                <a:latin typeface="Arial" panose="020B0604020202020204" pitchFamily="34" charset="0"/>
              </a:rPr>
              <a:t>structure has 4 members</a:t>
            </a:r>
          </a:p>
          <a:p>
            <a:pPr>
              <a:spcBef>
                <a:spcPct val="20000"/>
              </a:spcBef>
              <a:buFont typeface="Monotype Sorts" pitchFamily="2" charset="2"/>
              <a:buNone/>
            </a:pPr>
            <a:r>
              <a:rPr lang="en-US" altLang="en-US" b="0">
                <a:latin typeface="Arial" panose="020B0604020202020204" pitchFamily="34" charset="0"/>
              </a:rPr>
              <a:t>	of different types.</a:t>
            </a:r>
          </a:p>
        </p:txBody>
      </p:sp>
      <p:sp>
        <p:nvSpPr>
          <p:cNvPr id="433159" name="AutoShape 7"/>
          <p:cNvSpPr>
            <a:spLocks/>
          </p:cNvSpPr>
          <p:nvPr/>
        </p:nvSpPr>
        <p:spPr bwMode="auto">
          <a:xfrm>
            <a:off x="4495800" y="2209800"/>
            <a:ext cx="304800" cy="1447800"/>
          </a:xfrm>
          <a:prstGeom prst="rightBrace">
            <a:avLst>
              <a:gd name="adj1" fmla="val 39583"/>
              <a:gd name="adj2" fmla="val 50000"/>
            </a:avLst>
          </a:prstGeom>
          <a:noFill/>
          <a:ln w="381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76" y="0"/>
            <a:ext cx="1822862" cy="111566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7776278" y="726339"/>
            <a:ext cx="50045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 smtClean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ndara" panose="020E0502030303020204" pitchFamily="34" charset="0"/>
              </a:rPr>
              <a:t>14</a:t>
            </a:r>
            <a:endParaRPr lang="en-US" sz="28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930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23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Arrays of structures</a:t>
            </a:r>
          </a:p>
        </p:txBody>
      </p:sp>
      <p:sp>
        <p:nvSpPr>
          <p:cNvPr id="479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382000" cy="4800600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An ordinary array: One type of data</a:t>
            </a:r>
          </a:p>
          <a:p>
            <a:pPr>
              <a:lnSpc>
                <a:spcPct val="90000"/>
              </a:lnSpc>
            </a:pPr>
            <a:endParaRPr lang="en-US" altLang="en-US"/>
          </a:p>
          <a:p>
            <a:pPr>
              <a:lnSpc>
                <a:spcPct val="90000"/>
              </a:lnSpc>
            </a:pPr>
            <a:endParaRPr lang="en-US" altLang="en-US"/>
          </a:p>
          <a:p>
            <a:pPr>
              <a:lnSpc>
                <a:spcPct val="90000"/>
              </a:lnSpc>
            </a:pPr>
            <a:endParaRPr lang="en-US" altLang="en-US"/>
          </a:p>
          <a:p>
            <a:endParaRPr lang="en-US" altLang="en-US"/>
          </a:p>
          <a:p>
            <a:r>
              <a:rPr lang="en-US" altLang="en-US"/>
              <a:t>An array of structs: Multiple types of data in each array element.</a:t>
            </a:r>
            <a:endParaRPr lang="en-US" altLang="en-US" sz="2000" b="1">
              <a:latin typeface="Courier New" panose="02070309020205020404" pitchFamily="49" charset="0"/>
            </a:endParaRPr>
          </a:p>
        </p:txBody>
      </p:sp>
      <p:grpSp>
        <p:nvGrpSpPr>
          <p:cNvPr id="479236" name="Group 4"/>
          <p:cNvGrpSpPr>
            <a:grpSpLocks/>
          </p:cNvGrpSpPr>
          <p:nvPr/>
        </p:nvGrpSpPr>
        <p:grpSpPr bwMode="auto">
          <a:xfrm>
            <a:off x="7089945" y="490539"/>
            <a:ext cx="1676400" cy="1295400"/>
            <a:chOff x="624" y="2496"/>
            <a:chExt cx="2688" cy="1632"/>
          </a:xfrm>
        </p:grpSpPr>
        <p:sp>
          <p:nvSpPr>
            <p:cNvPr id="479237" name="Rectangle 5"/>
            <p:cNvSpPr>
              <a:spLocks noChangeArrowheads="1"/>
            </p:cNvSpPr>
            <p:nvPr/>
          </p:nvSpPr>
          <p:spPr bwMode="auto">
            <a:xfrm>
              <a:off x="624" y="2496"/>
              <a:ext cx="2688" cy="408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38" name="Rectangle 6"/>
            <p:cNvSpPr>
              <a:spLocks noChangeArrowheads="1"/>
            </p:cNvSpPr>
            <p:nvPr/>
          </p:nvSpPr>
          <p:spPr bwMode="auto">
            <a:xfrm>
              <a:off x="624" y="3040"/>
              <a:ext cx="818" cy="1088"/>
            </a:xfrm>
            <a:prstGeom prst="rect">
              <a:avLst/>
            </a:prstGeom>
            <a:solidFill>
              <a:srgbClr val="99FF33"/>
            </a:solidFill>
            <a:ln w="28575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39" name="Rectangle 7"/>
            <p:cNvSpPr>
              <a:spLocks noChangeArrowheads="1"/>
            </p:cNvSpPr>
            <p:nvPr/>
          </p:nvSpPr>
          <p:spPr bwMode="auto">
            <a:xfrm>
              <a:off x="1559" y="3040"/>
              <a:ext cx="351" cy="340"/>
            </a:xfrm>
            <a:prstGeom prst="rect">
              <a:avLst/>
            </a:prstGeom>
            <a:solidFill>
              <a:srgbClr val="A2C1FE"/>
            </a:solidFill>
            <a:ln w="28575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40" name="Rectangle 8"/>
            <p:cNvSpPr>
              <a:spLocks noChangeArrowheads="1"/>
            </p:cNvSpPr>
            <p:nvPr/>
          </p:nvSpPr>
          <p:spPr bwMode="auto">
            <a:xfrm>
              <a:off x="2026" y="3040"/>
              <a:ext cx="351" cy="340"/>
            </a:xfrm>
            <a:prstGeom prst="rect">
              <a:avLst/>
            </a:prstGeom>
            <a:solidFill>
              <a:srgbClr val="A2C1FE"/>
            </a:solidFill>
            <a:ln w="28575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41" name="Rectangle 9"/>
            <p:cNvSpPr>
              <a:spLocks noChangeArrowheads="1"/>
            </p:cNvSpPr>
            <p:nvPr/>
          </p:nvSpPr>
          <p:spPr bwMode="auto">
            <a:xfrm>
              <a:off x="2494" y="3040"/>
              <a:ext cx="351" cy="340"/>
            </a:xfrm>
            <a:prstGeom prst="rect">
              <a:avLst/>
            </a:prstGeom>
            <a:solidFill>
              <a:srgbClr val="A2C1FE"/>
            </a:solidFill>
            <a:ln w="28575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42" name="Rectangle 10"/>
            <p:cNvSpPr>
              <a:spLocks noChangeArrowheads="1"/>
            </p:cNvSpPr>
            <p:nvPr/>
          </p:nvSpPr>
          <p:spPr bwMode="auto">
            <a:xfrm>
              <a:off x="2961" y="3040"/>
              <a:ext cx="351" cy="340"/>
            </a:xfrm>
            <a:prstGeom prst="rect">
              <a:avLst/>
            </a:prstGeom>
            <a:solidFill>
              <a:srgbClr val="A2C1FE"/>
            </a:solidFill>
            <a:ln w="28575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43" name="Rectangle 11"/>
            <p:cNvSpPr>
              <a:spLocks noChangeArrowheads="1"/>
            </p:cNvSpPr>
            <p:nvPr/>
          </p:nvSpPr>
          <p:spPr bwMode="auto">
            <a:xfrm>
              <a:off x="1559" y="3516"/>
              <a:ext cx="1753" cy="204"/>
            </a:xfrm>
            <a:prstGeom prst="rect">
              <a:avLst/>
            </a:prstGeom>
            <a:solidFill>
              <a:srgbClr val="063DE8"/>
            </a:solidFill>
            <a:ln w="28575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44" name="Rectangle 12"/>
            <p:cNvSpPr>
              <a:spLocks noChangeArrowheads="1"/>
            </p:cNvSpPr>
            <p:nvPr/>
          </p:nvSpPr>
          <p:spPr bwMode="auto">
            <a:xfrm>
              <a:off x="1559" y="3788"/>
              <a:ext cx="818" cy="340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45" name="Rectangle 13"/>
            <p:cNvSpPr>
              <a:spLocks noChangeArrowheads="1"/>
            </p:cNvSpPr>
            <p:nvPr/>
          </p:nvSpPr>
          <p:spPr bwMode="auto">
            <a:xfrm>
              <a:off x="2494" y="3788"/>
              <a:ext cx="818" cy="340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79246" name="Group 14"/>
          <p:cNvGrpSpPr>
            <a:grpSpLocks/>
          </p:cNvGrpSpPr>
          <p:nvPr/>
        </p:nvGrpSpPr>
        <p:grpSpPr bwMode="auto">
          <a:xfrm>
            <a:off x="1676400" y="2286000"/>
            <a:ext cx="5715000" cy="1433513"/>
            <a:chOff x="1056" y="1392"/>
            <a:chExt cx="3600" cy="903"/>
          </a:xfrm>
        </p:grpSpPr>
        <p:sp>
          <p:nvSpPr>
            <p:cNvPr id="479247" name="Rectangle 15"/>
            <p:cNvSpPr>
              <a:spLocks noChangeArrowheads="1"/>
            </p:cNvSpPr>
            <p:nvPr/>
          </p:nvSpPr>
          <p:spPr bwMode="auto">
            <a:xfrm>
              <a:off x="1056" y="1392"/>
              <a:ext cx="3600" cy="624"/>
            </a:xfrm>
            <a:prstGeom prst="rect">
              <a:avLst/>
            </a:prstGeom>
            <a:noFill/>
            <a:ln w="38100">
              <a:solidFill>
                <a:srgbClr val="FAFD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20000"/>
                </a:spcBef>
              </a:pPr>
              <a:endParaRPr lang="en-US" altLang="en-US" sz="2000">
                <a:latin typeface="Arial" panose="020B0604020202020204" pitchFamily="34" charset="0"/>
              </a:endParaRPr>
            </a:p>
          </p:txBody>
        </p:sp>
        <p:sp>
          <p:nvSpPr>
            <p:cNvPr id="479248" name="Line 16"/>
            <p:cNvSpPr>
              <a:spLocks noChangeShapeType="1"/>
            </p:cNvSpPr>
            <p:nvPr/>
          </p:nvSpPr>
          <p:spPr bwMode="auto">
            <a:xfrm>
              <a:off x="1680" y="1392"/>
              <a:ext cx="0" cy="624"/>
            </a:xfrm>
            <a:prstGeom prst="line">
              <a:avLst/>
            </a:prstGeom>
            <a:noFill/>
            <a:ln w="38100">
              <a:solidFill>
                <a:srgbClr val="FAFD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49" name="Line 17"/>
            <p:cNvSpPr>
              <a:spLocks noChangeShapeType="1"/>
            </p:cNvSpPr>
            <p:nvPr/>
          </p:nvSpPr>
          <p:spPr bwMode="auto">
            <a:xfrm>
              <a:off x="2304" y="1392"/>
              <a:ext cx="0" cy="624"/>
            </a:xfrm>
            <a:prstGeom prst="line">
              <a:avLst/>
            </a:prstGeom>
            <a:noFill/>
            <a:ln w="38100">
              <a:solidFill>
                <a:srgbClr val="FAFD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50" name="Line 18"/>
            <p:cNvSpPr>
              <a:spLocks noChangeShapeType="1"/>
            </p:cNvSpPr>
            <p:nvPr/>
          </p:nvSpPr>
          <p:spPr bwMode="auto">
            <a:xfrm>
              <a:off x="2928" y="1392"/>
              <a:ext cx="0" cy="624"/>
            </a:xfrm>
            <a:prstGeom prst="line">
              <a:avLst/>
            </a:prstGeom>
            <a:noFill/>
            <a:ln w="38100">
              <a:solidFill>
                <a:srgbClr val="FAFD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51" name="Line 19"/>
            <p:cNvSpPr>
              <a:spLocks noChangeShapeType="1"/>
            </p:cNvSpPr>
            <p:nvPr/>
          </p:nvSpPr>
          <p:spPr bwMode="auto">
            <a:xfrm>
              <a:off x="4032" y="1392"/>
              <a:ext cx="0" cy="624"/>
            </a:xfrm>
            <a:prstGeom prst="line">
              <a:avLst/>
            </a:prstGeom>
            <a:noFill/>
            <a:ln w="38100">
              <a:solidFill>
                <a:srgbClr val="FAFD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52" name="Line 20"/>
            <p:cNvSpPr>
              <a:spLocks noChangeShapeType="1"/>
            </p:cNvSpPr>
            <p:nvPr/>
          </p:nvSpPr>
          <p:spPr bwMode="auto">
            <a:xfrm>
              <a:off x="3408" y="1392"/>
              <a:ext cx="0" cy="624"/>
            </a:xfrm>
            <a:prstGeom prst="line">
              <a:avLst/>
            </a:prstGeom>
            <a:noFill/>
            <a:ln w="38100">
              <a:solidFill>
                <a:srgbClr val="FAFD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53" name="Text Box 21"/>
            <p:cNvSpPr txBox="1">
              <a:spLocks noChangeArrowheads="1"/>
            </p:cNvSpPr>
            <p:nvPr/>
          </p:nvSpPr>
          <p:spPr bwMode="auto">
            <a:xfrm>
              <a:off x="1276" y="1968"/>
              <a:ext cx="322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marL="342900" indent="-3429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20000"/>
                </a:spcBef>
                <a:buFont typeface="Monotype Sorts" pitchFamily="2" charset="2"/>
                <a:buNone/>
              </a:pPr>
              <a:r>
                <a:rPr lang="en-US" altLang="en-US" sz="2000">
                  <a:latin typeface="Courier New" panose="02070309020205020404" pitchFamily="49" charset="0"/>
                </a:rPr>
                <a:t>0      1     2    </a:t>
              </a:r>
              <a:r>
                <a:rPr lang="en-US" altLang="en-US" sz="2800">
                  <a:latin typeface="Courier New" panose="02070309020205020404" pitchFamily="49" charset="0"/>
                </a:rPr>
                <a:t>…</a:t>
              </a:r>
              <a:r>
                <a:rPr lang="en-US" altLang="en-US" sz="2000">
                  <a:latin typeface="Courier New" panose="02070309020205020404" pitchFamily="49" charset="0"/>
                </a:rPr>
                <a:t>    98     99</a:t>
              </a:r>
            </a:p>
          </p:txBody>
        </p:sp>
        <p:sp>
          <p:nvSpPr>
            <p:cNvPr id="479254" name="Rectangle 22"/>
            <p:cNvSpPr>
              <a:spLocks noChangeArrowheads="1"/>
            </p:cNvSpPr>
            <p:nvPr/>
          </p:nvSpPr>
          <p:spPr bwMode="auto">
            <a:xfrm>
              <a:off x="1056" y="1392"/>
              <a:ext cx="624" cy="624"/>
            </a:xfrm>
            <a:prstGeom prst="rect">
              <a:avLst/>
            </a:prstGeom>
            <a:solidFill>
              <a:schemeClr val="accent1"/>
            </a:solidFill>
            <a:ln w="38100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20000"/>
                </a:spcBef>
              </a:pPr>
              <a:endParaRPr lang="en-US" altLang="en-US" sz="20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79255" name="Rectangle 23"/>
            <p:cNvSpPr>
              <a:spLocks noChangeArrowheads="1"/>
            </p:cNvSpPr>
            <p:nvPr/>
          </p:nvSpPr>
          <p:spPr bwMode="auto">
            <a:xfrm>
              <a:off x="1680" y="1392"/>
              <a:ext cx="624" cy="624"/>
            </a:xfrm>
            <a:prstGeom prst="rect">
              <a:avLst/>
            </a:prstGeom>
            <a:solidFill>
              <a:schemeClr val="accent1"/>
            </a:solidFill>
            <a:ln w="38100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56" name="Rectangle 24"/>
            <p:cNvSpPr>
              <a:spLocks noChangeArrowheads="1"/>
            </p:cNvSpPr>
            <p:nvPr/>
          </p:nvSpPr>
          <p:spPr bwMode="auto">
            <a:xfrm>
              <a:off x="2304" y="1392"/>
              <a:ext cx="624" cy="624"/>
            </a:xfrm>
            <a:prstGeom prst="rect">
              <a:avLst/>
            </a:prstGeom>
            <a:solidFill>
              <a:schemeClr val="accent1"/>
            </a:solidFill>
            <a:ln w="38100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20000"/>
                </a:spcBef>
              </a:pPr>
              <a:endParaRPr lang="en-US" altLang="en-US" sz="2000">
                <a:solidFill>
                  <a:schemeClr val="accent2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79257" name="Rectangle 25"/>
            <p:cNvSpPr>
              <a:spLocks noChangeArrowheads="1"/>
            </p:cNvSpPr>
            <p:nvPr/>
          </p:nvSpPr>
          <p:spPr bwMode="auto">
            <a:xfrm>
              <a:off x="3408" y="1392"/>
              <a:ext cx="624" cy="624"/>
            </a:xfrm>
            <a:prstGeom prst="rect">
              <a:avLst/>
            </a:prstGeom>
            <a:solidFill>
              <a:schemeClr val="accent1"/>
            </a:solidFill>
            <a:ln w="38100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58" name="Rectangle 26"/>
            <p:cNvSpPr>
              <a:spLocks noChangeArrowheads="1"/>
            </p:cNvSpPr>
            <p:nvPr/>
          </p:nvSpPr>
          <p:spPr bwMode="auto">
            <a:xfrm>
              <a:off x="4032" y="1392"/>
              <a:ext cx="624" cy="624"/>
            </a:xfrm>
            <a:prstGeom prst="rect">
              <a:avLst/>
            </a:prstGeom>
            <a:solidFill>
              <a:schemeClr val="accent1"/>
            </a:solidFill>
            <a:ln w="38100">
              <a:solidFill>
                <a:schemeClr val="accent2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79259" name="Group 27"/>
          <p:cNvGrpSpPr>
            <a:grpSpLocks/>
          </p:cNvGrpSpPr>
          <p:nvPr/>
        </p:nvGrpSpPr>
        <p:grpSpPr bwMode="auto">
          <a:xfrm>
            <a:off x="1676400" y="5029200"/>
            <a:ext cx="5715000" cy="1433513"/>
            <a:chOff x="1056" y="2928"/>
            <a:chExt cx="3600" cy="903"/>
          </a:xfrm>
        </p:grpSpPr>
        <p:sp>
          <p:nvSpPr>
            <p:cNvPr id="479260" name="Rectangle 28"/>
            <p:cNvSpPr>
              <a:spLocks noChangeArrowheads="1"/>
            </p:cNvSpPr>
            <p:nvPr/>
          </p:nvSpPr>
          <p:spPr bwMode="auto">
            <a:xfrm>
              <a:off x="1056" y="2928"/>
              <a:ext cx="3600" cy="624"/>
            </a:xfrm>
            <a:prstGeom prst="rect">
              <a:avLst/>
            </a:prstGeom>
            <a:noFill/>
            <a:ln w="38100">
              <a:solidFill>
                <a:srgbClr val="C00000"/>
              </a:solidFill>
              <a:miter lim="800000"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20000"/>
                </a:spcBef>
              </a:pPr>
              <a:endParaRPr lang="en-US" altLang="en-US" sz="2000">
                <a:latin typeface="Arial" panose="020B0604020202020204" pitchFamily="34" charset="0"/>
              </a:endParaRPr>
            </a:p>
          </p:txBody>
        </p:sp>
        <p:sp>
          <p:nvSpPr>
            <p:cNvPr id="479261" name="Line 29"/>
            <p:cNvSpPr>
              <a:spLocks noChangeShapeType="1"/>
            </p:cNvSpPr>
            <p:nvPr/>
          </p:nvSpPr>
          <p:spPr bwMode="auto">
            <a:xfrm>
              <a:off x="1680" y="2928"/>
              <a:ext cx="0" cy="624"/>
            </a:xfrm>
            <a:prstGeom prst="line">
              <a:avLst/>
            </a:prstGeom>
            <a:noFill/>
            <a:ln w="38100">
              <a:solidFill>
                <a:srgbClr val="C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62" name="Line 30"/>
            <p:cNvSpPr>
              <a:spLocks noChangeShapeType="1"/>
            </p:cNvSpPr>
            <p:nvPr/>
          </p:nvSpPr>
          <p:spPr bwMode="auto">
            <a:xfrm>
              <a:off x="2304" y="2928"/>
              <a:ext cx="0" cy="624"/>
            </a:xfrm>
            <a:prstGeom prst="line">
              <a:avLst/>
            </a:prstGeom>
            <a:noFill/>
            <a:ln w="38100">
              <a:solidFill>
                <a:srgbClr val="C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63" name="Line 31"/>
            <p:cNvSpPr>
              <a:spLocks noChangeShapeType="1"/>
            </p:cNvSpPr>
            <p:nvPr/>
          </p:nvSpPr>
          <p:spPr bwMode="auto">
            <a:xfrm>
              <a:off x="2928" y="2928"/>
              <a:ext cx="0" cy="624"/>
            </a:xfrm>
            <a:prstGeom prst="line">
              <a:avLst/>
            </a:prstGeom>
            <a:noFill/>
            <a:ln w="38100">
              <a:solidFill>
                <a:srgbClr val="C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64" name="Line 32"/>
            <p:cNvSpPr>
              <a:spLocks noChangeShapeType="1"/>
            </p:cNvSpPr>
            <p:nvPr/>
          </p:nvSpPr>
          <p:spPr bwMode="auto">
            <a:xfrm>
              <a:off x="4032" y="2928"/>
              <a:ext cx="0" cy="624"/>
            </a:xfrm>
            <a:prstGeom prst="line">
              <a:avLst/>
            </a:prstGeom>
            <a:noFill/>
            <a:ln w="38100">
              <a:solidFill>
                <a:srgbClr val="C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65" name="Line 33"/>
            <p:cNvSpPr>
              <a:spLocks noChangeShapeType="1"/>
            </p:cNvSpPr>
            <p:nvPr/>
          </p:nvSpPr>
          <p:spPr bwMode="auto">
            <a:xfrm>
              <a:off x="3408" y="2928"/>
              <a:ext cx="0" cy="624"/>
            </a:xfrm>
            <a:prstGeom prst="line">
              <a:avLst/>
            </a:prstGeom>
            <a:noFill/>
            <a:ln w="38100">
              <a:solidFill>
                <a:srgbClr val="C00000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9266" name="Text Box 34"/>
            <p:cNvSpPr txBox="1">
              <a:spLocks noChangeArrowheads="1"/>
            </p:cNvSpPr>
            <p:nvPr/>
          </p:nvSpPr>
          <p:spPr bwMode="auto">
            <a:xfrm>
              <a:off x="1276" y="3504"/>
              <a:ext cx="322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marL="342900" indent="-3429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20000"/>
                </a:spcBef>
                <a:buFont typeface="Monotype Sorts" pitchFamily="2" charset="2"/>
                <a:buNone/>
              </a:pPr>
              <a:r>
                <a:rPr lang="en-US" altLang="en-US" sz="2000">
                  <a:latin typeface="Courier New" panose="02070309020205020404" pitchFamily="49" charset="0"/>
                </a:rPr>
                <a:t>0      1     2    </a:t>
              </a:r>
              <a:r>
                <a:rPr lang="en-US" altLang="en-US" sz="2800">
                  <a:latin typeface="Courier New" panose="02070309020205020404" pitchFamily="49" charset="0"/>
                </a:rPr>
                <a:t>…</a:t>
              </a:r>
              <a:r>
                <a:rPr lang="en-US" altLang="en-US" sz="2000">
                  <a:latin typeface="Courier New" panose="02070309020205020404" pitchFamily="49" charset="0"/>
                </a:rPr>
                <a:t>    98     99</a:t>
              </a:r>
            </a:p>
          </p:txBody>
        </p:sp>
        <p:grpSp>
          <p:nvGrpSpPr>
            <p:cNvPr id="479267" name="Group 35"/>
            <p:cNvGrpSpPr>
              <a:grpSpLocks/>
            </p:cNvGrpSpPr>
            <p:nvPr/>
          </p:nvGrpSpPr>
          <p:grpSpPr bwMode="auto">
            <a:xfrm>
              <a:off x="1680" y="3024"/>
              <a:ext cx="624" cy="480"/>
              <a:chOff x="624" y="2496"/>
              <a:chExt cx="2688" cy="1632"/>
            </a:xfrm>
          </p:grpSpPr>
          <p:sp>
            <p:nvSpPr>
              <p:cNvPr id="479268" name="Rectangle 36"/>
              <p:cNvSpPr>
                <a:spLocks noChangeArrowheads="1"/>
              </p:cNvSpPr>
              <p:nvPr/>
            </p:nvSpPr>
            <p:spPr bwMode="auto">
              <a:xfrm>
                <a:off x="624" y="2496"/>
                <a:ext cx="2688" cy="408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69" name="Rectangle 37"/>
              <p:cNvSpPr>
                <a:spLocks noChangeArrowheads="1"/>
              </p:cNvSpPr>
              <p:nvPr/>
            </p:nvSpPr>
            <p:spPr bwMode="auto">
              <a:xfrm>
                <a:off x="624" y="3040"/>
                <a:ext cx="818" cy="1088"/>
              </a:xfrm>
              <a:prstGeom prst="rect">
                <a:avLst/>
              </a:prstGeom>
              <a:solidFill>
                <a:srgbClr val="99FF33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70" name="Rectangle 38"/>
              <p:cNvSpPr>
                <a:spLocks noChangeArrowheads="1"/>
              </p:cNvSpPr>
              <p:nvPr/>
            </p:nvSpPr>
            <p:spPr bwMode="auto">
              <a:xfrm>
                <a:off x="1559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71" name="Rectangle 39"/>
              <p:cNvSpPr>
                <a:spLocks noChangeArrowheads="1"/>
              </p:cNvSpPr>
              <p:nvPr/>
            </p:nvSpPr>
            <p:spPr bwMode="auto">
              <a:xfrm>
                <a:off x="2026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72" name="Rectangle 40"/>
              <p:cNvSpPr>
                <a:spLocks noChangeArrowheads="1"/>
              </p:cNvSpPr>
              <p:nvPr/>
            </p:nvSpPr>
            <p:spPr bwMode="auto">
              <a:xfrm>
                <a:off x="2494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73" name="Rectangle 41"/>
              <p:cNvSpPr>
                <a:spLocks noChangeArrowheads="1"/>
              </p:cNvSpPr>
              <p:nvPr/>
            </p:nvSpPr>
            <p:spPr bwMode="auto">
              <a:xfrm>
                <a:off x="2961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74" name="Rectangle 42"/>
              <p:cNvSpPr>
                <a:spLocks noChangeArrowheads="1"/>
              </p:cNvSpPr>
              <p:nvPr/>
            </p:nvSpPr>
            <p:spPr bwMode="auto">
              <a:xfrm>
                <a:off x="1559" y="3516"/>
                <a:ext cx="1753" cy="204"/>
              </a:xfrm>
              <a:prstGeom prst="rect">
                <a:avLst/>
              </a:prstGeom>
              <a:solidFill>
                <a:srgbClr val="063DE8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75" name="Rectangle 43"/>
              <p:cNvSpPr>
                <a:spLocks noChangeArrowheads="1"/>
              </p:cNvSpPr>
              <p:nvPr/>
            </p:nvSpPr>
            <p:spPr bwMode="auto">
              <a:xfrm>
                <a:off x="1559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76" name="Rectangle 44"/>
              <p:cNvSpPr>
                <a:spLocks noChangeArrowheads="1"/>
              </p:cNvSpPr>
              <p:nvPr/>
            </p:nvSpPr>
            <p:spPr bwMode="auto">
              <a:xfrm>
                <a:off x="2494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79277" name="Group 45"/>
            <p:cNvGrpSpPr>
              <a:grpSpLocks/>
            </p:cNvGrpSpPr>
            <p:nvPr/>
          </p:nvGrpSpPr>
          <p:grpSpPr bwMode="auto">
            <a:xfrm>
              <a:off x="2304" y="3024"/>
              <a:ext cx="624" cy="480"/>
              <a:chOff x="624" y="2496"/>
              <a:chExt cx="2688" cy="1632"/>
            </a:xfrm>
          </p:grpSpPr>
          <p:sp>
            <p:nvSpPr>
              <p:cNvPr id="479278" name="Rectangle 46"/>
              <p:cNvSpPr>
                <a:spLocks noChangeArrowheads="1"/>
              </p:cNvSpPr>
              <p:nvPr/>
            </p:nvSpPr>
            <p:spPr bwMode="auto">
              <a:xfrm>
                <a:off x="624" y="2496"/>
                <a:ext cx="2688" cy="408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79" name="Rectangle 47"/>
              <p:cNvSpPr>
                <a:spLocks noChangeArrowheads="1"/>
              </p:cNvSpPr>
              <p:nvPr/>
            </p:nvSpPr>
            <p:spPr bwMode="auto">
              <a:xfrm>
                <a:off x="624" y="3040"/>
                <a:ext cx="818" cy="1088"/>
              </a:xfrm>
              <a:prstGeom prst="rect">
                <a:avLst/>
              </a:prstGeom>
              <a:solidFill>
                <a:srgbClr val="99FF33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80" name="Rectangle 48"/>
              <p:cNvSpPr>
                <a:spLocks noChangeArrowheads="1"/>
              </p:cNvSpPr>
              <p:nvPr/>
            </p:nvSpPr>
            <p:spPr bwMode="auto">
              <a:xfrm>
                <a:off x="1559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81" name="Rectangle 49"/>
              <p:cNvSpPr>
                <a:spLocks noChangeArrowheads="1"/>
              </p:cNvSpPr>
              <p:nvPr/>
            </p:nvSpPr>
            <p:spPr bwMode="auto">
              <a:xfrm>
                <a:off x="2026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82" name="Rectangle 50"/>
              <p:cNvSpPr>
                <a:spLocks noChangeArrowheads="1"/>
              </p:cNvSpPr>
              <p:nvPr/>
            </p:nvSpPr>
            <p:spPr bwMode="auto">
              <a:xfrm>
                <a:off x="2494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83" name="Rectangle 51"/>
              <p:cNvSpPr>
                <a:spLocks noChangeArrowheads="1"/>
              </p:cNvSpPr>
              <p:nvPr/>
            </p:nvSpPr>
            <p:spPr bwMode="auto">
              <a:xfrm>
                <a:off x="2961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84" name="Rectangle 52"/>
              <p:cNvSpPr>
                <a:spLocks noChangeArrowheads="1"/>
              </p:cNvSpPr>
              <p:nvPr/>
            </p:nvSpPr>
            <p:spPr bwMode="auto">
              <a:xfrm>
                <a:off x="1559" y="3516"/>
                <a:ext cx="1753" cy="204"/>
              </a:xfrm>
              <a:prstGeom prst="rect">
                <a:avLst/>
              </a:prstGeom>
              <a:solidFill>
                <a:srgbClr val="063DE8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85" name="Rectangle 53"/>
              <p:cNvSpPr>
                <a:spLocks noChangeArrowheads="1"/>
              </p:cNvSpPr>
              <p:nvPr/>
            </p:nvSpPr>
            <p:spPr bwMode="auto">
              <a:xfrm>
                <a:off x="1559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86" name="Rectangle 54"/>
              <p:cNvSpPr>
                <a:spLocks noChangeArrowheads="1"/>
              </p:cNvSpPr>
              <p:nvPr/>
            </p:nvSpPr>
            <p:spPr bwMode="auto">
              <a:xfrm>
                <a:off x="2494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79287" name="Group 55"/>
            <p:cNvGrpSpPr>
              <a:grpSpLocks/>
            </p:cNvGrpSpPr>
            <p:nvPr/>
          </p:nvGrpSpPr>
          <p:grpSpPr bwMode="auto">
            <a:xfrm>
              <a:off x="1056" y="3024"/>
              <a:ext cx="624" cy="480"/>
              <a:chOff x="624" y="2496"/>
              <a:chExt cx="2688" cy="1632"/>
            </a:xfrm>
          </p:grpSpPr>
          <p:sp>
            <p:nvSpPr>
              <p:cNvPr id="479288" name="Rectangle 56"/>
              <p:cNvSpPr>
                <a:spLocks noChangeArrowheads="1"/>
              </p:cNvSpPr>
              <p:nvPr/>
            </p:nvSpPr>
            <p:spPr bwMode="auto">
              <a:xfrm>
                <a:off x="624" y="2496"/>
                <a:ext cx="2688" cy="408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89" name="Rectangle 57"/>
              <p:cNvSpPr>
                <a:spLocks noChangeArrowheads="1"/>
              </p:cNvSpPr>
              <p:nvPr/>
            </p:nvSpPr>
            <p:spPr bwMode="auto">
              <a:xfrm>
                <a:off x="624" y="3040"/>
                <a:ext cx="818" cy="1088"/>
              </a:xfrm>
              <a:prstGeom prst="rect">
                <a:avLst/>
              </a:prstGeom>
              <a:solidFill>
                <a:srgbClr val="99FF33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90" name="Rectangle 58"/>
              <p:cNvSpPr>
                <a:spLocks noChangeArrowheads="1"/>
              </p:cNvSpPr>
              <p:nvPr/>
            </p:nvSpPr>
            <p:spPr bwMode="auto">
              <a:xfrm>
                <a:off x="1559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91" name="Rectangle 59"/>
              <p:cNvSpPr>
                <a:spLocks noChangeArrowheads="1"/>
              </p:cNvSpPr>
              <p:nvPr/>
            </p:nvSpPr>
            <p:spPr bwMode="auto">
              <a:xfrm>
                <a:off x="2026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92" name="Rectangle 60"/>
              <p:cNvSpPr>
                <a:spLocks noChangeArrowheads="1"/>
              </p:cNvSpPr>
              <p:nvPr/>
            </p:nvSpPr>
            <p:spPr bwMode="auto">
              <a:xfrm>
                <a:off x="2494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93" name="Rectangle 61"/>
              <p:cNvSpPr>
                <a:spLocks noChangeArrowheads="1"/>
              </p:cNvSpPr>
              <p:nvPr/>
            </p:nvSpPr>
            <p:spPr bwMode="auto">
              <a:xfrm>
                <a:off x="2961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94" name="Rectangle 62"/>
              <p:cNvSpPr>
                <a:spLocks noChangeArrowheads="1"/>
              </p:cNvSpPr>
              <p:nvPr/>
            </p:nvSpPr>
            <p:spPr bwMode="auto">
              <a:xfrm>
                <a:off x="1559" y="3516"/>
                <a:ext cx="1753" cy="204"/>
              </a:xfrm>
              <a:prstGeom prst="rect">
                <a:avLst/>
              </a:prstGeom>
              <a:solidFill>
                <a:srgbClr val="063DE8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95" name="Rectangle 63"/>
              <p:cNvSpPr>
                <a:spLocks noChangeArrowheads="1"/>
              </p:cNvSpPr>
              <p:nvPr/>
            </p:nvSpPr>
            <p:spPr bwMode="auto">
              <a:xfrm>
                <a:off x="1559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96" name="Rectangle 64"/>
              <p:cNvSpPr>
                <a:spLocks noChangeArrowheads="1"/>
              </p:cNvSpPr>
              <p:nvPr/>
            </p:nvSpPr>
            <p:spPr bwMode="auto">
              <a:xfrm>
                <a:off x="2494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79297" name="Group 65"/>
            <p:cNvGrpSpPr>
              <a:grpSpLocks/>
            </p:cNvGrpSpPr>
            <p:nvPr/>
          </p:nvGrpSpPr>
          <p:grpSpPr bwMode="auto">
            <a:xfrm>
              <a:off x="3408" y="3024"/>
              <a:ext cx="624" cy="480"/>
              <a:chOff x="624" y="2496"/>
              <a:chExt cx="2688" cy="1632"/>
            </a:xfrm>
          </p:grpSpPr>
          <p:sp>
            <p:nvSpPr>
              <p:cNvPr id="479298" name="Rectangle 66"/>
              <p:cNvSpPr>
                <a:spLocks noChangeArrowheads="1"/>
              </p:cNvSpPr>
              <p:nvPr/>
            </p:nvSpPr>
            <p:spPr bwMode="auto">
              <a:xfrm>
                <a:off x="624" y="2496"/>
                <a:ext cx="2688" cy="408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299" name="Rectangle 67"/>
              <p:cNvSpPr>
                <a:spLocks noChangeArrowheads="1"/>
              </p:cNvSpPr>
              <p:nvPr/>
            </p:nvSpPr>
            <p:spPr bwMode="auto">
              <a:xfrm>
                <a:off x="624" y="3040"/>
                <a:ext cx="818" cy="1088"/>
              </a:xfrm>
              <a:prstGeom prst="rect">
                <a:avLst/>
              </a:prstGeom>
              <a:solidFill>
                <a:srgbClr val="99FF33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00" name="Rectangle 68"/>
              <p:cNvSpPr>
                <a:spLocks noChangeArrowheads="1"/>
              </p:cNvSpPr>
              <p:nvPr/>
            </p:nvSpPr>
            <p:spPr bwMode="auto">
              <a:xfrm>
                <a:off x="1559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01" name="Rectangle 69"/>
              <p:cNvSpPr>
                <a:spLocks noChangeArrowheads="1"/>
              </p:cNvSpPr>
              <p:nvPr/>
            </p:nvSpPr>
            <p:spPr bwMode="auto">
              <a:xfrm>
                <a:off x="2026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02" name="Rectangle 70"/>
              <p:cNvSpPr>
                <a:spLocks noChangeArrowheads="1"/>
              </p:cNvSpPr>
              <p:nvPr/>
            </p:nvSpPr>
            <p:spPr bwMode="auto">
              <a:xfrm>
                <a:off x="2494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03" name="Rectangle 71"/>
              <p:cNvSpPr>
                <a:spLocks noChangeArrowheads="1"/>
              </p:cNvSpPr>
              <p:nvPr/>
            </p:nvSpPr>
            <p:spPr bwMode="auto">
              <a:xfrm>
                <a:off x="2961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04" name="Rectangle 72"/>
              <p:cNvSpPr>
                <a:spLocks noChangeArrowheads="1"/>
              </p:cNvSpPr>
              <p:nvPr/>
            </p:nvSpPr>
            <p:spPr bwMode="auto">
              <a:xfrm>
                <a:off x="1559" y="3516"/>
                <a:ext cx="1753" cy="204"/>
              </a:xfrm>
              <a:prstGeom prst="rect">
                <a:avLst/>
              </a:prstGeom>
              <a:solidFill>
                <a:srgbClr val="063DE8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05" name="Rectangle 73"/>
              <p:cNvSpPr>
                <a:spLocks noChangeArrowheads="1"/>
              </p:cNvSpPr>
              <p:nvPr/>
            </p:nvSpPr>
            <p:spPr bwMode="auto">
              <a:xfrm>
                <a:off x="1559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06" name="Rectangle 74"/>
              <p:cNvSpPr>
                <a:spLocks noChangeArrowheads="1"/>
              </p:cNvSpPr>
              <p:nvPr/>
            </p:nvSpPr>
            <p:spPr bwMode="auto">
              <a:xfrm>
                <a:off x="2494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79307" name="Group 75"/>
            <p:cNvGrpSpPr>
              <a:grpSpLocks/>
            </p:cNvGrpSpPr>
            <p:nvPr/>
          </p:nvGrpSpPr>
          <p:grpSpPr bwMode="auto">
            <a:xfrm>
              <a:off x="4032" y="3024"/>
              <a:ext cx="624" cy="480"/>
              <a:chOff x="624" y="2496"/>
              <a:chExt cx="2688" cy="1632"/>
            </a:xfrm>
          </p:grpSpPr>
          <p:sp>
            <p:nvSpPr>
              <p:cNvPr id="479308" name="Rectangle 76"/>
              <p:cNvSpPr>
                <a:spLocks noChangeArrowheads="1"/>
              </p:cNvSpPr>
              <p:nvPr/>
            </p:nvSpPr>
            <p:spPr bwMode="auto">
              <a:xfrm>
                <a:off x="624" y="2496"/>
                <a:ext cx="2688" cy="408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09" name="Rectangle 77"/>
              <p:cNvSpPr>
                <a:spLocks noChangeArrowheads="1"/>
              </p:cNvSpPr>
              <p:nvPr/>
            </p:nvSpPr>
            <p:spPr bwMode="auto">
              <a:xfrm>
                <a:off x="624" y="3040"/>
                <a:ext cx="818" cy="1088"/>
              </a:xfrm>
              <a:prstGeom prst="rect">
                <a:avLst/>
              </a:prstGeom>
              <a:solidFill>
                <a:srgbClr val="99FF33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10" name="Rectangle 78"/>
              <p:cNvSpPr>
                <a:spLocks noChangeArrowheads="1"/>
              </p:cNvSpPr>
              <p:nvPr/>
            </p:nvSpPr>
            <p:spPr bwMode="auto">
              <a:xfrm>
                <a:off x="1559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11" name="Rectangle 79"/>
              <p:cNvSpPr>
                <a:spLocks noChangeArrowheads="1"/>
              </p:cNvSpPr>
              <p:nvPr/>
            </p:nvSpPr>
            <p:spPr bwMode="auto">
              <a:xfrm>
                <a:off x="2026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12" name="Rectangle 80"/>
              <p:cNvSpPr>
                <a:spLocks noChangeArrowheads="1"/>
              </p:cNvSpPr>
              <p:nvPr/>
            </p:nvSpPr>
            <p:spPr bwMode="auto">
              <a:xfrm>
                <a:off x="2494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13" name="Rectangle 81"/>
              <p:cNvSpPr>
                <a:spLocks noChangeArrowheads="1"/>
              </p:cNvSpPr>
              <p:nvPr/>
            </p:nvSpPr>
            <p:spPr bwMode="auto">
              <a:xfrm>
                <a:off x="2961" y="3040"/>
                <a:ext cx="351" cy="340"/>
              </a:xfrm>
              <a:prstGeom prst="rect">
                <a:avLst/>
              </a:prstGeom>
              <a:solidFill>
                <a:srgbClr val="A2C1FE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14" name="Rectangle 82"/>
              <p:cNvSpPr>
                <a:spLocks noChangeArrowheads="1"/>
              </p:cNvSpPr>
              <p:nvPr/>
            </p:nvSpPr>
            <p:spPr bwMode="auto">
              <a:xfrm>
                <a:off x="1559" y="3516"/>
                <a:ext cx="1753" cy="204"/>
              </a:xfrm>
              <a:prstGeom prst="rect">
                <a:avLst/>
              </a:prstGeom>
              <a:solidFill>
                <a:srgbClr val="063DE8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15" name="Rectangle 83"/>
              <p:cNvSpPr>
                <a:spLocks noChangeArrowheads="1"/>
              </p:cNvSpPr>
              <p:nvPr/>
            </p:nvSpPr>
            <p:spPr bwMode="auto">
              <a:xfrm>
                <a:off x="1559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9316" name="Rectangle 84"/>
              <p:cNvSpPr>
                <a:spLocks noChangeArrowheads="1"/>
              </p:cNvSpPr>
              <p:nvPr/>
            </p:nvSpPr>
            <p:spPr bwMode="auto">
              <a:xfrm>
                <a:off x="2494" y="3788"/>
                <a:ext cx="818" cy="340"/>
              </a:xfrm>
              <a:prstGeom prst="rect">
                <a:avLst/>
              </a:prstGeom>
              <a:solidFill>
                <a:schemeClr val="accent1"/>
              </a:solidFill>
              <a:ln w="28575">
                <a:solidFill>
                  <a:schemeClr val="accent2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8919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Class: Capabilities and attributes</a:t>
            </a:r>
            <a:endParaRPr lang="en-US" dirty="0"/>
          </a:p>
        </p:txBody>
      </p:sp>
      <p:pic>
        <p:nvPicPr>
          <p:cNvPr id="4" name="World's Greatest Drag Race 2!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5602" end="2379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919" y="1574778"/>
            <a:ext cx="8556698" cy="481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56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28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1: Class Identification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lvl="1">
              <a:spcBef>
                <a:spcPts val="750"/>
              </a:spcBef>
            </a:pPr>
            <a:r>
              <a:rPr lang="en-US" altLang="en-US" sz="2400" dirty="0"/>
              <a:t>Use the problem statement or </a:t>
            </a:r>
            <a:r>
              <a:rPr lang="en-US" altLang="en-US" sz="2400" b="1" dirty="0">
                <a:solidFill>
                  <a:srgbClr val="0000FF"/>
                </a:solidFill>
              </a:rPr>
              <a:t>requirements</a:t>
            </a:r>
            <a:r>
              <a:rPr lang="en-US" altLang="en-US" sz="2800" b="1" dirty="0">
                <a:solidFill>
                  <a:srgbClr val="0070C0"/>
                </a:solidFill>
              </a:rPr>
              <a:t> </a:t>
            </a:r>
            <a:r>
              <a:rPr lang="en-US" altLang="en-US" sz="2400" b="1" dirty="0">
                <a:solidFill>
                  <a:srgbClr val="0000FF"/>
                </a:solidFill>
              </a:rPr>
              <a:t>document</a:t>
            </a:r>
            <a:r>
              <a:rPr lang="en-US" altLang="en-US" sz="2800" b="1" dirty="0">
                <a:solidFill>
                  <a:srgbClr val="0070C0"/>
                </a:solidFill>
              </a:rPr>
              <a:t> </a:t>
            </a:r>
            <a:r>
              <a:rPr lang="en-US" altLang="en-US" sz="2400" dirty="0"/>
              <a:t>to find all of the nouns and verbs in the problem statement. </a:t>
            </a:r>
            <a:endParaRPr lang="en-US" altLang="en-US" sz="2400" dirty="0" smtClean="0"/>
          </a:p>
          <a:p>
            <a:pPr marL="171450" lvl="1">
              <a:spcBef>
                <a:spcPts val="750"/>
              </a:spcBef>
            </a:pPr>
            <a:endParaRPr lang="en-US" altLang="en-US" sz="2400" dirty="0"/>
          </a:p>
          <a:p>
            <a:pPr marL="171450" lvl="1">
              <a:spcBef>
                <a:spcPts val="750"/>
              </a:spcBef>
            </a:pPr>
            <a:r>
              <a:rPr lang="en-US" altLang="en-US" sz="2400" dirty="0" smtClean="0"/>
              <a:t>The </a:t>
            </a:r>
            <a:r>
              <a:rPr lang="en-US" altLang="en-US" sz="2400" b="1" dirty="0">
                <a:solidFill>
                  <a:srgbClr val="0000FF"/>
                </a:solidFill>
              </a:rPr>
              <a:t>nouns</a:t>
            </a:r>
            <a:r>
              <a:rPr lang="en-US" altLang="en-US" sz="2400" dirty="0"/>
              <a:t> represent the object/classes in the </a:t>
            </a:r>
            <a:r>
              <a:rPr lang="en-US" altLang="en-US" sz="2400" dirty="0" smtClean="0"/>
              <a:t>system;</a:t>
            </a:r>
          </a:p>
          <a:p>
            <a:pPr marL="171450" lvl="1">
              <a:spcBef>
                <a:spcPts val="750"/>
              </a:spcBef>
            </a:pPr>
            <a:endParaRPr lang="en-US" altLang="en-US" sz="2400" dirty="0"/>
          </a:p>
          <a:p>
            <a:pPr marL="171450" lvl="1">
              <a:spcBef>
                <a:spcPts val="750"/>
              </a:spcBef>
            </a:pPr>
            <a:r>
              <a:rPr lang="en-US" altLang="en-US" sz="2400" dirty="0" smtClean="0"/>
              <a:t>The </a:t>
            </a:r>
            <a:r>
              <a:rPr lang="en-US" altLang="en-US" sz="2400" b="1" dirty="0">
                <a:solidFill>
                  <a:srgbClr val="0000FF"/>
                </a:solidFill>
              </a:rPr>
              <a:t>verbs</a:t>
            </a:r>
            <a:r>
              <a:rPr lang="en-US" altLang="en-US" sz="2400" dirty="0"/>
              <a:t> may show what their responsibilities are. 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91459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1: Class identification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28650" y="1825625"/>
          <a:ext cx="7886700" cy="438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/>
                <a:gridCol w="2293244"/>
                <a:gridCol w="296455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u="none" strike="noStrike" kern="1200" baseline="0" smtClean="0"/>
                        <a:t>Part of Speech 	</a:t>
                      </a:r>
                      <a:endParaRPr lang="en-US" sz="2000" b="1" i="0" u="none" strike="noStrike" kern="1200" baseline="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u="none" strike="noStrike" kern="1200" baseline="0" smtClean="0"/>
                        <a:t>Model Component 	</a:t>
                      </a:r>
                      <a:endParaRPr lang="en-US" sz="2000" b="1" i="0" u="none" strike="noStrike" kern="1200" baseline="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u="none" strike="noStrike" kern="1200" baseline="0" dirty="0" smtClean="0"/>
                        <a:t>Example 	</a:t>
                      </a:r>
                      <a:endParaRPr lang="en-US" sz="2000" b="1" i="0" u="none" strike="noStrike" kern="1200" baseline="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u="none" strike="noStrike" kern="1200" baseline="0" dirty="0" smtClean="0"/>
                        <a:t>Proper noun 	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u="none" strike="noStrike" kern="1200" baseline="0" dirty="0" smtClean="0"/>
                        <a:t>Instance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err="1" smtClean="0"/>
                        <a:t>Ravindran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Common noun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Class field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Offer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Doing verb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Operation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Create, submit,</a:t>
                      </a:r>
                      <a:r>
                        <a:rPr lang="en-GB" sz="2000" baseline="0" dirty="0" smtClean="0"/>
                        <a:t> select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Being verb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Inheritance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Is</a:t>
                      </a:r>
                      <a:r>
                        <a:rPr lang="en-GB" sz="2000" baseline="0" dirty="0" smtClean="0"/>
                        <a:t> a kind of, is one of either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Having verb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Aggregation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Has, Consists of, includes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Modal verb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Constraints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Must, may, should,</a:t>
                      </a:r>
                      <a:r>
                        <a:rPr lang="en-GB" sz="2000" baseline="0" dirty="0" smtClean="0"/>
                        <a:t> ought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Adjective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u="none" strike="noStrike" kern="1200" baseline="0" dirty="0" smtClean="0"/>
                        <a:t>Attributes</a:t>
                      </a:r>
                      <a:endParaRPr lang="en-US" sz="20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Incident description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417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Data Types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8909361"/>
              </p:ext>
            </p:extLst>
          </p:nvPr>
        </p:nvGraphicFramePr>
        <p:xfrm>
          <a:off x="628650" y="1690689"/>
          <a:ext cx="7886701" cy="365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18715"/>
                <a:gridCol w="3926541"/>
                <a:gridCol w="2141445"/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smtClean="0">
                          <a:solidFill>
                            <a:srgbClr val="0070C0"/>
                          </a:solidFill>
                          <a:effectLst/>
                          <a:latin typeface="Candara" panose="020E0502030303020204" pitchFamily="34" charset="0"/>
                        </a:rPr>
                        <a:t>Type</a:t>
                      </a:r>
                      <a:endParaRPr lang="en-US" sz="2000" b="1" dirty="0">
                        <a:solidFill>
                          <a:srgbClr val="0070C0"/>
                        </a:solidFill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 smtClean="0">
                          <a:solidFill>
                            <a:srgbClr val="0070C0"/>
                          </a:solidFill>
                          <a:effectLst/>
                          <a:latin typeface="Candara" panose="020E0502030303020204" pitchFamily="34" charset="0"/>
                        </a:rPr>
                        <a:t>Purpose</a:t>
                      </a:r>
                      <a:endParaRPr lang="en-US" sz="2000" b="1" dirty="0">
                        <a:solidFill>
                          <a:srgbClr val="0070C0"/>
                        </a:solidFill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b="1" dirty="0">
                          <a:solidFill>
                            <a:srgbClr val="0070C0"/>
                          </a:solidFill>
                          <a:effectLst/>
                          <a:latin typeface="Candara" panose="020E0502030303020204" pitchFamily="34" charset="0"/>
                        </a:rPr>
                        <a:t>Keyword</a:t>
                      </a:r>
                    </a:p>
                  </a:txBody>
                  <a:tcPr marL="76200" marR="76200" marT="76200" marB="762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>
                          <a:effectLst/>
                          <a:latin typeface="Candara" panose="020E0502030303020204" pitchFamily="34" charset="0"/>
                        </a:rPr>
                        <a:t>Boolean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 smtClean="0">
                          <a:effectLst/>
                          <a:latin typeface="Candara" panose="020E0502030303020204" pitchFamily="34" charset="0"/>
                        </a:rPr>
                        <a:t>Store flag</a:t>
                      </a:r>
                      <a:r>
                        <a:rPr lang="en-US" sz="2000" baseline="0" dirty="0" smtClean="0">
                          <a:effectLst/>
                          <a:latin typeface="Candara" panose="020E0502030303020204" pitchFamily="34" charset="0"/>
                        </a:rPr>
                        <a:t> values</a:t>
                      </a:r>
                      <a:endParaRPr lang="en-US" sz="20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>
                          <a:effectLst/>
                          <a:latin typeface="Candara" panose="020E0502030303020204" pitchFamily="34" charset="0"/>
                        </a:rPr>
                        <a:t>bool</a:t>
                      </a:r>
                    </a:p>
                  </a:txBody>
                  <a:tcPr marL="76200" marR="76200" marT="76200" marB="762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000">
                          <a:effectLst/>
                          <a:latin typeface="Candara" panose="020E0502030303020204" pitchFamily="34" charset="0"/>
                        </a:rPr>
                        <a:t>Character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 smtClean="0">
                          <a:effectLst/>
                          <a:latin typeface="Candara" panose="020E0502030303020204" pitchFamily="34" charset="0"/>
                        </a:rPr>
                        <a:t>A single character/ alphabet</a:t>
                      </a:r>
                      <a:endParaRPr lang="en-US" sz="20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>
                          <a:effectLst/>
                          <a:latin typeface="Candara" panose="020E0502030303020204" pitchFamily="34" charset="0"/>
                        </a:rPr>
                        <a:t>char</a:t>
                      </a:r>
                    </a:p>
                  </a:txBody>
                  <a:tcPr marL="76200" marR="76200" marT="76200" marB="762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000">
                          <a:effectLst/>
                          <a:latin typeface="Candara" panose="020E0502030303020204" pitchFamily="34" charset="0"/>
                        </a:rPr>
                        <a:t>Integer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 smtClean="0">
                          <a:effectLst/>
                          <a:latin typeface="Candara" panose="020E0502030303020204" pitchFamily="34" charset="0"/>
                        </a:rPr>
                        <a:t>Store a number (without</a:t>
                      </a:r>
                      <a:r>
                        <a:rPr lang="en-US" sz="2000" baseline="0" dirty="0" smtClean="0">
                          <a:effectLst/>
                          <a:latin typeface="Candara" panose="020E0502030303020204" pitchFamily="34" charset="0"/>
                        </a:rPr>
                        <a:t> decimal point)</a:t>
                      </a:r>
                      <a:r>
                        <a:rPr lang="en-US" sz="2000" dirty="0" smtClean="0">
                          <a:effectLst/>
                          <a:latin typeface="Candara" panose="020E0502030303020204" pitchFamily="34" charset="0"/>
                        </a:rPr>
                        <a:t> within </a:t>
                      </a:r>
                      <a:r>
                        <a:rPr lang="en-US" sz="2000" i="1" dirty="0" smtClean="0">
                          <a:effectLst/>
                          <a:latin typeface="Candara" panose="020E0502030303020204" pitchFamily="34" charset="0"/>
                        </a:rPr>
                        <a:t>a</a:t>
                      </a:r>
                      <a:r>
                        <a:rPr lang="en-US" sz="2000" i="1" baseline="0" dirty="0" smtClean="0">
                          <a:effectLst/>
                          <a:latin typeface="Candara" panose="020E0502030303020204" pitchFamily="34" charset="0"/>
                        </a:rPr>
                        <a:t> </a:t>
                      </a:r>
                      <a:r>
                        <a:rPr lang="en-US" sz="2000" dirty="0" smtClean="0">
                          <a:effectLst/>
                          <a:latin typeface="Candara" panose="020E0502030303020204" pitchFamily="34" charset="0"/>
                        </a:rPr>
                        <a:t> predefined range</a:t>
                      </a:r>
                      <a:endParaRPr lang="en-US" sz="20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>
                          <a:effectLst/>
                          <a:latin typeface="Candara" panose="020E0502030303020204" pitchFamily="34" charset="0"/>
                        </a:rPr>
                        <a:t>int</a:t>
                      </a:r>
                    </a:p>
                  </a:txBody>
                  <a:tcPr marL="76200" marR="76200" marT="76200" marB="762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000">
                          <a:effectLst/>
                          <a:latin typeface="Candara" panose="020E0502030303020204" pitchFamily="34" charset="0"/>
                        </a:rPr>
                        <a:t>Floating point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 smtClean="0">
                          <a:effectLst/>
                          <a:latin typeface="Candara" panose="020E0502030303020204" pitchFamily="34" charset="0"/>
                        </a:rPr>
                        <a:t>Store real numbers within </a:t>
                      </a:r>
                      <a:r>
                        <a:rPr lang="en-US" sz="2000" i="1" dirty="0" smtClean="0">
                          <a:effectLst/>
                          <a:latin typeface="Candara" panose="020E0502030303020204" pitchFamily="34" charset="0"/>
                        </a:rPr>
                        <a:t>a</a:t>
                      </a:r>
                      <a:r>
                        <a:rPr lang="en-US" sz="2000" i="1" baseline="0" dirty="0" smtClean="0">
                          <a:effectLst/>
                          <a:latin typeface="Candara" panose="020E0502030303020204" pitchFamily="34" charset="0"/>
                        </a:rPr>
                        <a:t> </a:t>
                      </a:r>
                      <a:r>
                        <a:rPr lang="en-US" sz="2000" dirty="0" smtClean="0">
                          <a:effectLst/>
                          <a:latin typeface="Candara" panose="020E0502030303020204" pitchFamily="34" charset="0"/>
                        </a:rPr>
                        <a:t> predefined range</a:t>
                      </a:r>
                      <a:endParaRPr lang="en-US" sz="20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>
                          <a:effectLst/>
                          <a:latin typeface="Candara" panose="020E0502030303020204" pitchFamily="34" charset="0"/>
                        </a:rPr>
                        <a:t>float</a:t>
                      </a:r>
                    </a:p>
                  </a:txBody>
                  <a:tcPr marL="76200" marR="76200" marT="76200" marB="76200"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2000">
                          <a:effectLst/>
                          <a:latin typeface="Candara" panose="020E0502030303020204" pitchFamily="34" charset="0"/>
                        </a:rPr>
                        <a:t>Double floating point</a:t>
                      </a: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 smtClean="0">
                          <a:effectLst/>
                          <a:latin typeface="Candara" panose="020E0502030303020204" pitchFamily="34" charset="0"/>
                        </a:rPr>
                        <a:t>Real</a:t>
                      </a:r>
                      <a:r>
                        <a:rPr lang="en-US" sz="2000" baseline="0" dirty="0" smtClean="0">
                          <a:effectLst/>
                          <a:latin typeface="Candara" panose="020E0502030303020204" pitchFamily="34" charset="0"/>
                        </a:rPr>
                        <a:t> numbers with wide range</a:t>
                      </a:r>
                      <a:endParaRPr lang="en-US" sz="20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76200" marR="76200" marT="76200" marB="7620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dirty="0" smtClean="0">
                          <a:effectLst/>
                          <a:latin typeface="Candara" panose="020E0502030303020204" pitchFamily="34" charset="0"/>
                        </a:rPr>
                        <a:t>Double</a:t>
                      </a:r>
                      <a:endParaRPr lang="en-US" sz="20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76200" marR="76200" marT="76200" marB="7620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460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2: Divide responsibility among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>
                <a:solidFill>
                  <a:srgbClr val="800000"/>
                </a:solidFill>
              </a:rPr>
              <a:t>Take at least one card per person</a:t>
            </a:r>
            <a:r>
              <a:rPr lang="en-US" altLang="en-US" sz="2400" dirty="0"/>
              <a:t>. </a:t>
            </a:r>
            <a:endParaRPr lang="en-US" altLang="en-US" sz="2400" dirty="0" smtClean="0"/>
          </a:p>
          <a:p>
            <a:endParaRPr lang="en-US" altLang="en-US" sz="2400" dirty="0"/>
          </a:p>
          <a:p>
            <a:r>
              <a:rPr lang="en-US" altLang="en-US" sz="2400" dirty="0" smtClean="0"/>
              <a:t>Each </a:t>
            </a:r>
            <a:r>
              <a:rPr lang="en-US" altLang="en-US" sz="2400" dirty="0"/>
              <a:t>person should be responsible for at least one class.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3654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3: Fill the CRC Card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>
                <a:solidFill>
                  <a:srgbClr val="800000"/>
                </a:solidFill>
              </a:rPr>
              <a:t>Add the class name and add responsibilities</a:t>
            </a:r>
            <a:r>
              <a:rPr lang="en-US" altLang="en-US" sz="2400" dirty="0"/>
              <a:t> that are obvious from the requirements. </a:t>
            </a:r>
            <a:endParaRPr lang="en-US" altLang="en-US" sz="2400" dirty="0" smtClean="0"/>
          </a:p>
          <a:p>
            <a:endParaRPr lang="en-US" altLang="en-US" sz="2400" dirty="0"/>
          </a:p>
          <a:p>
            <a:r>
              <a:rPr lang="en-US" altLang="en-US" sz="2400" dirty="0" smtClean="0"/>
              <a:t>Attributes </a:t>
            </a:r>
            <a:r>
              <a:rPr lang="en-US" altLang="en-US" sz="2400" dirty="0"/>
              <a:t>typically are not added at this time. </a:t>
            </a:r>
            <a:endParaRPr lang="en-US" altLang="en-US" sz="2400" dirty="0" smtClean="0"/>
          </a:p>
          <a:p>
            <a:endParaRPr lang="en-US" altLang="en-US" sz="2400" dirty="0"/>
          </a:p>
          <a:p>
            <a:r>
              <a:rPr lang="en-US" altLang="en-US" sz="2400" dirty="0" smtClean="0"/>
              <a:t>Add </a:t>
            </a:r>
            <a:r>
              <a:rPr lang="en-US" altLang="en-US" sz="2400" dirty="0"/>
              <a:t>super or subclasses that are obvious.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56763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4: Brainstorm/ Refinement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8"/>
            <a:ext cx="7886700" cy="505973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en-US" sz="2000" dirty="0">
                <a:solidFill>
                  <a:srgbClr val="800000"/>
                </a:solidFill>
              </a:rPr>
              <a:t>Walk-through a scenario that represents an important system function in the requirements </a:t>
            </a:r>
            <a:r>
              <a:rPr lang="en-US" altLang="en-US" sz="2000" dirty="0" smtClean="0">
                <a:solidFill>
                  <a:srgbClr val="800000"/>
                </a:solidFill>
              </a:rPr>
              <a:t>document</a:t>
            </a:r>
            <a:r>
              <a:rPr lang="en-US" altLang="en-US" sz="2000" dirty="0" smtClean="0"/>
              <a:t>.</a:t>
            </a:r>
          </a:p>
          <a:p>
            <a:pPr>
              <a:lnSpc>
                <a:spcPct val="120000"/>
              </a:lnSpc>
            </a:pPr>
            <a:endParaRPr lang="en-US" altLang="en-US" sz="2000" dirty="0" smtClean="0"/>
          </a:p>
          <a:p>
            <a:pPr>
              <a:lnSpc>
                <a:spcPct val="120000"/>
              </a:lnSpc>
            </a:pPr>
            <a:r>
              <a:rPr lang="en-US" altLang="en-US" sz="2000" dirty="0" smtClean="0"/>
              <a:t>Decide </a:t>
            </a:r>
            <a:r>
              <a:rPr lang="en-US" altLang="en-US" sz="2000" dirty="0"/>
              <a:t>which class (</a:t>
            </a:r>
            <a:r>
              <a:rPr lang="en-US" altLang="en-US" sz="2000" dirty="0" err="1"/>
              <a:t>es</a:t>
            </a:r>
            <a:r>
              <a:rPr lang="en-US" altLang="en-US" sz="2000" dirty="0"/>
              <a:t>) is responsible for this function. The owner of the class then picks up her card and announces that she needs to fulfill this </a:t>
            </a:r>
            <a:r>
              <a:rPr lang="en-US" altLang="en-US" sz="2000" dirty="0" smtClean="0"/>
              <a:t>responsibility.</a:t>
            </a:r>
          </a:p>
          <a:p>
            <a:pPr>
              <a:lnSpc>
                <a:spcPct val="120000"/>
              </a:lnSpc>
            </a:pPr>
            <a:endParaRPr lang="en-US" altLang="en-US" sz="2000" dirty="0" smtClean="0"/>
          </a:p>
          <a:p>
            <a:pPr>
              <a:lnSpc>
                <a:spcPct val="120000"/>
              </a:lnSpc>
            </a:pPr>
            <a:r>
              <a:rPr lang="en-US" altLang="en-US" sz="2000" dirty="0" smtClean="0"/>
              <a:t>The </a:t>
            </a:r>
            <a:r>
              <a:rPr lang="en-US" altLang="en-US" sz="2000" dirty="0"/>
              <a:t>responsibility may be refined into smaller tasks if possible. </a:t>
            </a:r>
            <a:endParaRPr lang="en-US" altLang="en-US" sz="2000" dirty="0" smtClean="0"/>
          </a:p>
          <a:p>
            <a:pPr>
              <a:lnSpc>
                <a:spcPct val="120000"/>
              </a:lnSpc>
            </a:pPr>
            <a:endParaRPr lang="en-US" altLang="en-US" sz="2000" dirty="0" smtClean="0"/>
          </a:p>
          <a:p>
            <a:pPr>
              <a:lnSpc>
                <a:spcPct val="120000"/>
              </a:lnSpc>
            </a:pPr>
            <a:r>
              <a:rPr lang="en-US" altLang="en-US" sz="2000" dirty="0" smtClean="0"/>
              <a:t>These </a:t>
            </a:r>
            <a:r>
              <a:rPr lang="en-US" altLang="en-US" sz="2000" dirty="0"/>
              <a:t>smaller tasks can be fulfilled by the same object or they can be fulfilled be interacting with other </a:t>
            </a:r>
            <a:r>
              <a:rPr lang="en-US" altLang="en-US" sz="2000" dirty="0" smtClean="0"/>
              <a:t>objects.</a:t>
            </a:r>
          </a:p>
          <a:p>
            <a:pPr>
              <a:lnSpc>
                <a:spcPct val="120000"/>
              </a:lnSpc>
            </a:pPr>
            <a:endParaRPr lang="en-US" altLang="en-US" sz="2000" dirty="0" smtClean="0"/>
          </a:p>
          <a:p>
            <a:pPr>
              <a:lnSpc>
                <a:spcPct val="120000"/>
              </a:lnSpc>
            </a:pPr>
            <a:r>
              <a:rPr lang="en-US" altLang="en-US" sz="2000" dirty="0" smtClean="0"/>
              <a:t>If </a:t>
            </a:r>
            <a:r>
              <a:rPr lang="en-US" altLang="en-US" sz="2000" dirty="0"/>
              <a:t>no appropriate class (to fulfill this responsibility) exists, you may need to make a class. </a:t>
            </a:r>
          </a:p>
          <a:p>
            <a:pPr>
              <a:lnSpc>
                <a:spcPct val="12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8432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Abstraction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991" y="1481402"/>
            <a:ext cx="7122017" cy="476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52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Invariant, pre- and post-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200" dirty="0"/>
              <a:t>An </a:t>
            </a:r>
            <a:r>
              <a:rPr lang="en-GB" sz="2200" b="1" dirty="0">
                <a:solidFill>
                  <a:srgbClr val="C00000"/>
                </a:solidFill>
              </a:rPr>
              <a:t>invariant</a:t>
            </a:r>
            <a:r>
              <a:rPr lang="en-GB" sz="2200" dirty="0"/>
              <a:t> is some Boolean (true or false) condition whose truth must be </a:t>
            </a:r>
            <a:r>
              <a:rPr lang="en-GB" sz="2200" dirty="0" smtClean="0"/>
              <a:t>preserved</a:t>
            </a:r>
          </a:p>
          <a:p>
            <a:endParaRPr lang="en-GB" sz="2200" dirty="0" smtClean="0"/>
          </a:p>
          <a:p>
            <a:r>
              <a:rPr lang="en-GB" sz="2200" dirty="0" smtClean="0"/>
              <a:t>Pre-conditions </a:t>
            </a:r>
            <a:r>
              <a:rPr lang="en-GB" sz="2200" dirty="0"/>
              <a:t>(invariants assumed by the operation</a:t>
            </a:r>
            <a:r>
              <a:rPr lang="en-GB" sz="2200" dirty="0" smtClean="0"/>
              <a:t>)</a:t>
            </a:r>
          </a:p>
          <a:p>
            <a:endParaRPr lang="en-GB" sz="2200" dirty="0" smtClean="0"/>
          </a:p>
          <a:p>
            <a:r>
              <a:rPr lang="en-GB" sz="2200" dirty="0" smtClean="0"/>
              <a:t>Post-conditions </a:t>
            </a:r>
            <a:r>
              <a:rPr lang="en-GB" sz="2200" dirty="0"/>
              <a:t>(invariants satisfied by the operation</a:t>
            </a:r>
            <a:r>
              <a:rPr lang="en-GB" sz="2200" dirty="0" smtClean="0"/>
              <a:t>).</a:t>
            </a:r>
          </a:p>
          <a:p>
            <a:endParaRPr lang="en-GB" sz="2200" dirty="0"/>
          </a:p>
          <a:p>
            <a:r>
              <a:rPr lang="en-GB" sz="2200" dirty="0"/>
              <a:t>An </a:t>
            </a:r>
            <a:r>
              <a:rPr lang="en-GB" sz="2200" b="1" dirty="0">
                <a:solidFill>
                  <a:srgbClr val="C00000"/>
                </a:solidFill>
              </a:rPr>
              <a:t>exception</a:t>
            </a:r>
            <a:r>
              <a:rPr lang="en-GB" sz="2200" dirty="0">
                <a:solidFill>
                  <a:srgbClr val="C00000"/>
                </a:solidFill>
              </a:rPr>
              <a:t> </a:t>
            </a:r>
            <a:r>
              <a:rPr lang="en-GB" sz="2200" dirty="0"/>
              <a:t>is an indication that some invariant has not been or cannot be satisfied.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79827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 smtClean="0"/>
              <a:t>Case study-Vending </a:t>
            </a:r>
            <a:r>
              <a:rPr lang="en-US" altLang="en-US" sz="3600" dirty="0"/>
              <a:t>Machine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644" y="1445991"/>
            <a:ext cx="5936712" cy="4452534"/>
          </a:xfrm>
        </p:spPr>
      </p:pic>
      <p:sp>
        <p:nvSpPr>
          <p:cNvPr id="5" name="Rectangle 4"/>
          <p:cNvSpPr/>
          <p:nvPr/>
        </p:nvSpPr>
        <p:spPr>
          <a:xfrm>
            <a:off x="132008" y="6076338"/>
            <a:ext cx="88799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en-US" dirty="0">
                <a:solidFill>
                  <a:srgbClr val="800000"/>
                </a:solidFill>
              </a:rPr>
              <a:t>Vending Machine that allows users to buy snack items</a:t>
            </a:r>
            <a:r>
              <a:rPr lang="en-US" altLang="en-US" dirty="0"/>
              <a:t>. In addition, a user can find out the caloric content of her choice. </a:t>
            </a:r>
          </a:p>
        </p:txBody>
      </p:sp>
    </p:spTree>
    <p:extLst>
      <p:ext uri="{BB962C8B-B14F-4D97-AF65-F5344CB8AC3E}">
        <p14:creationId xmlns:p14="http://schemas.microsoft.com/office/powerpoint/2010/main" val="11092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04093"/>
            <a:ext cx="7886700" cy="4351338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2400" i="1" dirty="0"/>
              <a:t>A Vending machine holds a number of snack items and displays the list of snack items and their prices through an user interface with a  display screen and buttons for making selections. In addition, the vending machine has a receptacle for money and an item dispenser</a:t>
            </a:r>
            <a:r>
              <a:rPr lang="en-US" altLang="en-US" sz="2400" i="1" dirty="0" smtClean="0"/>
              <a:t>.</a:t>
            </a:r>
          </a:p>
          <a:p>
            <a:pPr>
              <a:buFontTx/>
              <a:buNone/>
            </a:pPr>
            <a:endParaRPr lang="en-US" altLang="en-US" sz="2400" i="1" dirty="0"/>
          </a:p>
          <a:p>
            <a:pPr>
              <a:buFontTx/>
              <a:buNone/>
            </a:pPr>
            <a:r>
              <a:rPr lang="en-US" altLang="en-US" sz="2400" i="1" dirty="0"/>
              <a:t>A user can make a selection and query for the number of calories of a snack item. The calories are displayed on pressing a button. A user can place the money in the receptacle and select an item.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30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498" y="1593806"/>
            <a:ext cx="7886700" cy="4351338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2400" i="1" dirty="0"/>
              <a:t>A </a:t>
            </a:r>
            <a:r>
              <a:rPr lang="en-US" altLang="en-US" sz="2800" b="1" i="1" dirty="0">
                <a:solidFill>
                  <a:srgbClr val="0000FF"/>
                </a:solidFill>
              </a:rPr>
              <a:t>Vending machine </a:t>
            </a:r>
            <a:r>
              <a:rPr lang="en-US" altLang="en-US" sz="2400" i="1" dirty="0"/>
              <a:t>holds a number of </a:t>
            </a:r>
            <a:r>
              <a:rPr lang="en-US" altLang="en-US" sz="2800" b="1" i="1" dirty="0">
                <a:solidFill>
                  <a:srgbClr val="0000FF"/>
                </a:solidFill>
              </a:rPr>
              <a:t>snack items </a:t>
            </a:r>
            <a:r>
              <a:rPr lang="en-US" altLang="en-US" sz="2400" i="1" dirty="0"/>
              <a:t>and displays the </a:t>
            </a:r>
            <a:r>
              <a:rPr lang="en-US" altLang="en-US" sz="2800" b="1" i="1" dirty="0">
                <a:solidFill>
                  <a:srgbClr val="0000FF"/>
                </a:solidFill>
              </a:rPr>
              <a:t>list of snack items</a:t>
            </a:r>
            <a:r>
              <a:rPr lang="en-US" altLang="en-US" sz="2400" i="1" dirty="0"/>
              <a:t> and their </a:t>
            </a:r>
            <a:r>
              <a:rPr lang="en-US" altLang="en-US" sz="2800" b="1" i="1" dirty="0">
                <a:solidFill>
                  <a:srgbClr val="0000FF"/>
                </a:solidFill>
              </a:rPr>
              <a:t>prices</a:t>
            </a:r>
            <a:r>
              <a:rPr lang="en-US" altLang="en-US" sz="2400" i="1" dirty="0"/>
              <a:t> through an </a:t>
            </a:r>
            <a:r>
              <a:rPr lang="en-US" altLang="en-US" sz="2800" b="1" i="1" dirty="0">
                <a:solidFill>
                  <a:srgbClr val="0000FF"/>
                </a:solidFill>
              </a:rPr>
              <a:t>user interface </a:t>
            </a:r>
            <a:r>
              <a:rPr lang="en-US" altLang="en-US" sz="2400" i="1" dirty="0"/>
              <a:t>with a  </a:t>
            </a:r>
            <a:r>
              <a:rPr lang="en-US" altLang="en-US" sz="2800" b="1" i="1" dirty="0">
                <a:solidFill>
                  <a:srgbClr val="0000FF"/>
                </a:solidFill>
              </a:rPr>
              <a:t>display screen </a:t>
            </a:r>
            <a:r>
              <a:rPr lang="en-US" altLang="en-US" sz="2400" i="1" dirty="0"/>
              <a:t>and </a:t>
            </a:r>
            <a:r>
              <a:rPr lang="en-US" altLang="en-US" sz="2800" b="1" i="1" dirty="0">
                <a:solidFill>
                  <a:srgbClr val="0000FF"/>
                </a:solidFill>
              </a:rPr>
              <a:t>buttons</a:t>
            </a:r>
            <a:r>
              <a:rPr lang="en-US" altLang="en-US" sz="2400" i="1" dirty="0"/>
              <a:t> for making </a:t>
            </a:r>
            <a:r>
              <a:rPr lang="en-US" altLang="en-US" sz="2800" b="1" i="1" dirty="0">
                <a:solidFill>
                  <a:srgbClr val="0000FF"/>
                </a:solidFill>
              </a:rPr>
              <a:t>selections</a:t>
            </a:r>
            <a:r>
              <a:rPr lang="en-US" altLang="en-US" sz="2400" i="1" dirty="0"/>
              <a:t>. In addition, the vending machine has a </a:t>
            </a:r>
            <a:r>
              <a:rPr lang="en-US" altLang="en-US" sz="2800" b="1" i="1" dirty="0">
                <a:solidFill>
                  <a:srgbClr val="0000FF"/>
                </a:solidFill>
              </a:rPr>
              <a:t>receptacle</a:t>
            </a:r>
            <a:r>
              <a:rPr lang="en-US" altLang="en-US" sz="2400" i="1" dirty="0"/>
              <a:t> for </a:t>
            </a:r>
            <a:r>
              <a:rPr lang="en-US" altLang="en-US" sz="2800" b="1" i="1" dirty="0">
                <a:solidFill>
                  <a:srgbClr val="0000FF"/>
                </a:solidFill>
              </a:rPr>
              <a:t>money</a:t>
            </a:r>
            <a:r>
              <a:rPr lang="en-US" altLang="en-US" sz="2400" i="1" dirty="0"/>
              <a:t> and an </a:t>
            </a:r>
            <a:r>
              <a:rPr lang="en-US" altLang="en-US" sz="2800" b="1" i="1" dirty="0">
                <a:solidFill>
                  <a:srgbClr val="0000FF"/>
                </a:solidFill>
              </a:rPr>
              <a:t>item dispenser</a:t>
            </a:r>
            <a:r>
              <a:rPr lang="en-US" altLang="en-US" sz="2400" i="1" dirty="0"/>
              <a:t>.</a:t>
            </a:r>
          </a:p>
          <a:p>
            <a:pPr>
              <a:buFontTx/>
              <a:buNone/>
            </a:pPr>
            <a:endParaRPr lang="en-US" altLang="en-US" sz="2400" i="1" dirty="0"/>
          </a:p>
          <a:p>
            <a:pPr>
              <a:buFontTx/>
              <a:buNone/>
            </a:pPr>
            <a:r>
              <a:rPr lang="en-US" altLang="en-US" sz="2400" i="1" dirty="0"/>
              <a:t>A </a:t>
            </a:r>
            <a:r>
              <a:rPr lang="en-US" altLang="en-US" sz="2800" b="1" i="1" dirty="0">
                <a:solidFill>
                  <a:srgbClr val="0000FF"/>
                </a:solidFill>
              </a:rPr>
              <a:t>user</a:t>
            </a:r>
            <a:r>
              <a:rPr lang="en-US" altLang="en-US" sz="2400" i="1" dirty="0"/>
              <a:t> can make a selection and query for the number of </a:t>
            </a:r>
            <a:r>
              <a:rPr lang="en-US" altLang="en-US" sz="2800" b="1" i="1" dirty="0">
                <a:solidFill>
                  <a:srgbClr val="0000FF"/>
                </a:solidFill>
              </a:rPr>
              <a:t>calories</a:t>
            </a:r>
            <a:r>
              <a:rPr lang="en-US" altLang="en-US" sz="2400" i="1" dirty="0"/>
              <a:t> of a snack item. The calories are displayed on pressing a </a:t>
            </a:r>
            <a:r>
              <a:rPr lang="en-US" altLang="en-US" sz="2800" b="1" i="1" dirty="0">
                <a:solidFill>
                  <a:srgbClr val="0000FF"/>
                </a:solidFill>
              </a:rPr>
              <a:t>button</a:t>
            </a:r>
            <a:r>
              <a:rPr lang="en-US" altLang="en-US" sz="2400" i="1" dirty="0"/>
              <a:t>. A user can place the money in the </a:t>
            </a:r>
            <a:r>
              <a:rPr lang="en-US" altLang="en-US" sz="2800" b="1" i="1" dirty="0">
                <a:solidFill>
                  <a:srgbClr val="0000FF"/>
                </a:solidFill>
              </a:rPr>
              <a:t>receptacle</a:t>
            </a:r>
            <a:r>
              <a:rPr lang="en-US" altLang="en-US" sz="2400" i="1" dirty="0"/>
              <a:t> and select an item. </a:t>
            </a:r>
          </a:p>
        </p:txBody>
      </p:sp>
    </p:spTree>
    <p:extLst>
      <p:ext uri="{BB962C8B-B14F-4D97-AF65-F5344CB8AC3E}">
        <p14:creationId xmlns:p14="http://schemas.microsoft.com/office/powerpoint/2010/main" val="378088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498" y="1593806"/>
            <a:ext cx="7886700" cy="4351338"/>
          </a:xfrm>
        </p:spPr>
        <p:txBody>
          <a:bodyPr>
            <a:normAutofit lnSpcReduction="10000"/>
          </a:bodyPr>
          <a:lstStyle/>
          <a:p>
            <a:pPr>
              <a:buFontTx/>
              <a:buNone/>
            </a:pPr>
            <a:r>
              <a:rPr lang="en-US" altLang="en-US" sz="2400" i="1" dirty="0"/>
              <a:t>A </a:t>
            </a:r>
            <a:r>
              <a:rPr lang="en-US" altLang="en-US" sz="2800" b="1" i="1" dirty="0">
                <a:solidFill>
                  <a:srgbClr val="0000FF"/>
                </a:solidFill>
              </a:rPr>
              <a:t>Vending machine </a:t>
            </a:r>
            <a:r>
              <a:rPr lang="en-US" altLang="en-US" sz="2800" b="1" i="1" dirty="0">
                <a:solidFill>
                  <a:srgbClr val="FF0000"/>
                </a:solidFill>
              </a:rPr>
              <a:t>holds</a:t>
            </a:r>
            <a:r>
              <a:rPr lang="en-US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en-US" sz="2400" i="1" dirty="0"/>
              <a:t>a number of </a:t>
            </a:r>
            <a:r>
              <a:rPr lang="en-US" altLang="en-US" sz="2800" b="1" i="1" dirty="0">
                <a:solidFill>
                  <a:srgbClr val="0000FF"/>
                </a:solidFill>
              </a:rPr>
              <a:t>snack items </a:t>
            </a:r>
            <a:r>
              <a:rPr lang="en-US" altLang="en-US" sz="2400" i="1" dirty="0"/>
              <a:t>and </a:t>
            </a:r>
            <a:r>
              <a:rPr lang="en-US" altLang="en-US" sz="2800" b="1" i="1" dirty="0">
                <a:solidFill>
                  <a:srgbClr val="FF0000"/>
                </a:solidFill>
              </a:rPr>
              <a:t>displays</a:t>
            </a:r>
            <a:r>
              <a:rPr lang="en-US" altLang="en-US" sz="2400" i="1" dirty="0"/>
              <a:t> the </a:t>
            </a:r>
            <a:r>
              <a:rPr lang="en-US" altLang="en-US" sz="2800" b="1" i="1" dirty="0">
                <a:solidFill>
                  <a:srgbClr val="0000FF"/>
                </a:solidFill>
              </a:rPr>
              <a:t>list of snack items</a:t>
            </a:r>
            <a:r>
              <a:rPr lang="en-US" altLang="en-US" sz="2400" i="1" dirty="0"/>
              <a:t> and their </a:t>
            </a:r>
            <a:r>
              <a:rPr lang="en-US" altLang="en-US" sz="2800" b="1" i="1" dirty="0">
                <a:solidFill>
                  <a:srgbClr val="0000FF"/>
                </a:solidFill>
              </a:rPr>
              <a:t>prices</a:t>
            </a:r>
            <a:r>
              <a:rPr lang="en-US" altLang="en-US" sz="2400" i="1" dirty="0"/>
              <a:t> through an </a:t>
            </a:r>
            <a:r>
              <a:rPr lang="en-US" altLang="en-US" sz="2800" b="1" i="1" dirty="0">
                <a:solidFill>
                  <a:srgbClr val="0000FF"/>
                </a:solidFill>
              </a:rPr>
              <a:t>user interface </a:t>
            </a:r>
            <a:r>
              <a:rPr lang="en-US" altLang="en-US" sz="2400" i="1" dirty="0"/>
              <a:t>with a  </a:t>
            </a:r>
            <a:r>
              <a:rPr lang="en-US" altLang="en-US" sz="2800" b="1" i="1" dirty="0">
                <a:solidFill>
                  <a:srgbClr val="0000FF"/>
                </a:solidFill>
              </a:rPr>
              <a:t>display screen </a:t>
            </a:r>
            <a:r>
              <a:rPr lang="en-US" altLang="en-US" sz="2400" i="1" dirty="0"/>
              <a:t>and </a:t>
            </a:r>
            <a:r>
              <a:rPr lang="en-US" altLang="en-US" sz="2800" b="1" i="1" dirty="0">
                <a:solidFill>
                  <a:srgbClr val="0000FF"/>
                </a:solidFill>
              </a:rPr>
              <a:t>buttons</a:t>
            </a:r>
            <a:r>
              <a:rPr lang="en-US" altLang="en-US" sz="2400" i="1" dirty="0"/>
              <a:t> for </a:t>
            </a:r>
            <a:r>
              <a:rPr lang="en-US" altLang="en-US" sz="2800" b="1" i="1" dirty="0">
                <a:solidFill>
                  <a:srgbClr val="FF0000"/>
                </a:solidFill>
              </a:rPr>
              <a:t>making</a:t>
            </a:r>
            <a:r>
              <a:rPr lang="en-US" altLang="en-US" sz="2400" i="1" dirty="0"/>
              <a:t> </a:t>
            </a:r>
            <a:r>
              <a:rPr lang="en-US" altLang="en-US" sz="2800" b="1" i="1" dirty="0">
                <a:solidFill>
                  <a:srgbClr val="0000FF"/>
                </a:solidFill>
              </a:rPr>
              <a:t>selections</a:t>
            </a:r>
            <a:r>
              <a:rPr lang="en-US" altLang="en-US" sz="2400" i="1" dirty="0"/>
              <a:t>. In addition, the vending machine has a </a:t>
            </a:r>
            <a:r>
              <a:rPr lang="en-US" altLang="en-US" sz="2800" b="1" i="1" dirty="0">
                <a:solidFill>
                  <a:srgbClr val="0000FF"/>
                </a:solidFill>
              </a:rPr>
              <a:t>receptacle</a:t>
            </a:r>
            <a:r>
              <a:rPr lang="en-US" altLang="en-US" sz="2400" i="1" dirty="0"/>
              <a:t> for </a:t>
            </a:r>
            <a:r>
              <a:rPr lang="en-US" altLang="en-US" sz="2800" b="1" i="1" dirty="0">
                <a:solidFill>
                  <a:srgbClr val="0000FF"/>
                </a:solidFill>
              </a:rPr>
              <a:t>money</a:t>
            </a:r>
            <a:r>
              <a:rPr lang="en-US" altLang="en-US" sz="2400" i="1" dirty="0"/>
              <a:t> and an </a:t>
            </a:r>
            <a:r>
              <a:rPr lang="en-US" altLang="en-US" sz="2800" b="1" i="1" dirty="0">
                <a:solidFill>
                  <a:srgbClr val="0000FF"/>
                </a:solidFill>
              </a:rPr>
              <a:t>item dispenser</a:t>
            </a:r>
            <a:r>
              <a:rPr lang="en-US" altLang="en-US" sz="2400" i="1" dirty="0"/>
              <a:t>.</a:t>
            </a:r>
          </a:p>
          <a:p>
            <a:pPr>
              <a:buFontTx/>
              <a:buNone/>
            </a:pPr>
            <a:endParaRPr lang="en-US" altLang="en-US" sz="2400" i="1" dirty="0"/>
          </a:p>
          <a:p>
            <a:pPr>
              <a:buFontTx/>
              <a:buNone/>
            </a:pPr>
            <a:r>
              <a:rPr lang="en-US" altLang="en-US" sz="2400" i="1" dirty="0"/>
              <a:t>A </a:t>
            </a:r>
            <a:r>
              <a:rPr lang="en-US" altLang="en-US" sz="2800" b="1" i="1" dirty="0">
                <a:solidFill>
                  <a:srgbClr val="0000FF"/>
                </a:solidFill>
              </a:rPr>
              <a:t>user</a:t>
            </a:r>
            <a:r>
              <a:rPr lang="en-US" altLang="en-US" sz="2400" i="1" dirty="0"/>
              <a:t> can </a:t>
            </a:r>
            <a:r>
              <a:rPr lang="en-US" altLang="en-US" sz="2800" b="1" i="1" dirty="0">
                <a:solidFill>
                  <a:srgbClr val="FF0000"/>
                </a:solidFill>
              </a:rPr>
              <a:t>make a selection</a:t>
            </a:r>
            <a:r>
              <a:rPr lang="en-US" altLang="en-US" sz="2400" i="1" dirty="0"/>
              <a:t> and </a:t>
            </a:r>
            <a:r>
              <a:rPr lang="en-US" altLang="en-US" sz="2800" b="1" i="1" dirty="0">
                <a:solidFill>
                  <a:srgbClr val="FF0000"/>
                </a:solidFill>
              </a:rPr>
              <a:t>query</a:t>
            </a:r>
            <a:r>
              <a:rPr lang="en-US" altLang="en-US" sz="2400" i="1" dirty="0"/>
              <a:t> for the number of </a:t>
            </a:r>
            <a:r>
              <a:rPr lang="en-US" altLang="en-US" sz="2800" b="1" i="1" dirty="0">
                <a:solidFill>
                  <a:srgbClr val="0000FF"/>
                </a:solidFill>
              </a:rPr>
              <a:t>calories</a:t>
            </a:r>
            <a:r>
              <a:rPr lang="en-US" altLang="en-US" sz="2400" i="1" dirty="0"/>
              <a:t> of a snack item. The calories are </a:t>
            </a:r>
            <a:r>
              <a:rPr lang="en-US" altLang="en-US" sz="2800" b="1" i="1" dirty="0">
                <a:solidFill>
                  <a:srgbClr val="FF0000"/>
                </a:solidFill>
              </a:rPr>
              <a:t>displayed</a:t>
            </a:r>
            <a:r>
              <a:rPr lang="en-US" altLang="en-US" sz="2400" i="1" dirty="0"/>
              <a:t> on </a:t>
            </a:r>
            <a:r>
              <a:rPr lang="en-US" altLang="en-US" sz="2800" b="1" i="1" dirty="0">
                <a:solidFill>
                  <a:srgbClr val="FF0000"/>
                </a:solidFill>
              </a:rPr>
              <a:t>pressing</a:t>
            </a:r>
            <a:r>
              <a:rPr lang="en-US" altLang="en-US" sz="2400" i="1" dirty="0"/>
              <a:t> a </a:t>
            </a:r>
            <a:r>
              <a:rPr lang="en-US" altLang="en-US" sz="2800" b="1" i="1" dirty="0">
                <a:solidFill>
                  <a:srgbClr val="0000FF"/>
                </a:solidFill>
              </a:rPr>
              <a:t>button</a:t>
            </a:r>
            <a:r>
              <a:rPr lang="en-US" altLang="en-US" sz="2400" i="1" dirty="0"/>
              <a:t>. A user can </a:t>
            </a:r>
            <a:r>
              <a:rPr lang="en-US" altLang="en-US" sz="2800" b="1" i="1" dirty="0">
                <a:solidFill>
                  <a:srgbClr val="FF0000"/>
                </a:solidFill>
              </a:rPr>
              <a:t>place</a:t>
            </a:r>
            <a:r>
              <a:rPr lang="en-US" altLang="en-US" sz="2400" i="1" dirty="0"/>
              <a:t> the money in the </a:t>
            </a:r>
            <a:r>
              <a:rPr lang="en-US" altLang="en-US" sz="2800" b="1" i="1" dirty="0">
                <a:solidFill>
                  <a:srgbClr val="0000FF"/>
                </a:solidFill>
              </a:rPr>
              <a:t>receptacle</a:t>
            </a:r>
            <a:r>
              <a:rPr lang="en-US" altLang="en-US" sz="2400" i="1" dirty="0"/>
              <a:t> and select an item. </a:t>
            </a:r>
          </a:p>
        </p:txBody>
      </p:sp>
    </p:spTree>
    <p:extLst>
      <p:ext uri="{BB962C8B-B14F-4D97-AF65-F5344CB8AC3E}">
        <p14:creationId xmlns:p14="http://schemas.microsoft.com/office/powerpoint/2010/main" val="49603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/>
              <a:t>Example-Vending Machine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200000"/>
              </a:lnSpc>
            </a:pPr>
            <a:r>
              <a:rPr lang="en-US" altLang="en-US" dirty="0"/>
              <a:t>Most of the nouns are objects/classes.</a:t>
            </a:r>
          </a:p>
          <a:p>
            <a:pPr>
              <a:lnSpc>
                <a:spcPct val="200000"/>
              </a:lnSpc>
            </a:pPr>
            <a:r>
              <a:rPr lang="en-US" altLang="en-US" dirty="0"/>
              <a:t>Some nouns are attributes of these classes.</a:t>
            </a:r>
          </a:p>
          <a:p>
            <a:pPr>
              <a:lnSpc>
                <a:spcPct val="200000"/>
              </a:lnSpc>
            </a:pPr>
            <a:r>
              <a:rPr lang="en-US" altLang="en-US" dirty="0"/>
              <a:t>The verbs are actions that can be attached to these objects.</a:t>
            </a:r>
          </a:p>
          <a:p>
            <a:pPr>
              <a:lnSpc>
                <a:spcPct val="110000"/>
              </a:lnSpc>
            </a:pPr>
            <a:r>
              <a:rPr lang="en-US" altLang="en-US" dirty="0"/>
              <a:t>In order to focus on the problem-domain objects, let us separate the object/classes into </a:t>
            </a:r>
            <a:r>
              <a:rPr lang="en-US" altLang="en-US" sz="2800" b="1" u="sng" dirty="0">
                <a:solidFill>
                  <a:srgbClr val="C00000"/>
                </a:solidFill>
              </a:rPr>
              <a:t>presentation-specific</a:t>
            </a:r>
            <a:r>
              <a:rPr lang="en-US" altLang="en-US" dirty="0"/>
              <a:t> (user-interface related) and </a:t>
            </a:r>
            <a:r>
              <a:rPr lang="en-US" altLang="en-US" sz="2800" b="1" u="sng" dirty="0">
                <a:solidFill>
                  <a:srgbClr val="0000FF"/>
                </a:solidFill>
              </a:rPr>
              <a:t>problem-specific</a:t>
            </a:r>
            <a:r>
              <a:rPr lang="en-US" altLang="en-US" sz="2800" b="1" dirty="0">
                <a:solidFill>
                  <a:srgbClr val="0000FF"/>
                </a:solidFill>
              </a:rPr>
              <a:t> </a:t>
            </a:r>
            <a:r>
              <a:rPr lang="en-US" altLang="en-US" dirty="0"/>
              <a:t>classes.</a:t>
            </a:r>
          </a:p>
          <a:p>
            <a:pPr marL="0" indent="0">
              <a:buNone/>
            </a:pPr>
            <a:r>
              <a:rPr lang="en-US" altLang="en-US" dirty="0"/>
              <a:t>W</a:t>
            </a:r>
            <a:r>
              <a:rPr lang="en-US" altLang="en-US" dirty="0" smtClean="0"/>
              <a:t>rite </a:t>
            </a:r>
            <a:r>
              <a:rPr lang="en-US" altLang="en-US" dirty="0"/>
              <a:t>the CRC cards for </a:t>
            </a:r>
            <a:r>
              <a:rPr lang="en-US" altLang="en-US" dirty="0" smtClean="0"/>
              <a:t>wo </a:t>
            </a:r>
            <a:r>
              <a:rPr lang="en-US" altLang="en-US" sz="2800" b="1" u="sng" dirty="0">
                <a:solidFill>
                  <a:srgbClr val="0000FF"/>
                </a:solidFill>
              </a:rPr>
              <a:t>problem specific </a:t>
            </a:r>
            <a:r>
              <a:rPr lang="en-US" altLang="en-US" dirty="0"/>
              <a:t>classes.</a:t>
            </a:r>
          </a:p>
          <a:p>
            <a:pPr>
              <a:lnSpc>
                <a:spcPct val="200000"/>
              </a:lnSpc>
            </a:pPr>
            <a:endParaRPr lang="en-US" alt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74BE0-AA9A-4F32-99DB-6129C4C7C310}" type="slidenum">
              <a:rPr lang="en-US" altLang="en-US"/>
              <a:pPr/>
              <a:t>89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49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Modifier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GB" dirty="0" smtClean="0"/>
              <a:t>odifier </a:t>
            </a:r>
            <a:r>
              <a:rPr lang="en-GB" dirty="0"/>
              <a:t>is used to alter the meaning of the base type 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21657" y="2771758"/>
            <a:ext cx="4572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268288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Candara" panose="020E0502030303020204" pitchFamily="34" charset="0"/>
              </a:rPr>
              <a:t>signed</a:t>
            </a:r>
          </a:p>
          <a:p>
            <a:pPr indent="268288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Candara" panose="020E0502030303020204" pitchFamily="34" charset="0"/>
              </a:rPr>
              <a:t>unsigned</a:t>
            </a:r>
          </a:p>
          <a:p>
            <a:pPr indent="268288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Candara" panose="020E0502030303020204" pitchFamily="34" charset="0"/>
              </a:rPr>
              <a:t>long</a:t>
            </a:r>
          </a:p>
          <a:p>
            <a:pPr indent="268288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Candara" panose="020E0502030303020204" pitchFamily="34" charset="0"/>
              </a:rPr>
              <a:t>short</a:t>
            </a:r>
            <a:endParaRPr lang="en-GB" sz="2400" b="0" i="0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92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Example-Vending Machine</a:t>
            </a:r>
          </a:p>
        </p:txBody>
      </p:sp>
      <p:sp>
        <p:nvSpPr>
          <p:cNvPr id="25604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2800" b="1" dirty="0" smtClean="0">
                <a:solidFill>
                  <a:srgbClr val="0000FF"/>
                </a:solidFill>
              </a:rPr>
              <a:t>Problem-specific</a:t>
            </a:r>
            <a:endParaRPr lang="en-US" altLang="en-US" sz="2800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en-US" sz="2400" dirty="0"/>
              <a:t>Vending Machine</a:t>
            </a:r>
          </a:p>
          <a:p>
            <a:pPr>
              <a:lnSpc>
                <a:spcPct val="150000"/>
              </a:lnSpc>
            </a:pPr>
            <a:r>
              <a:rPr lang="en-US" altLang="en-US" sz="2400" dirty="0"/>
              <a:t>Snack item</a:t>
            </a:r>
          </a:p>
          <a:p>
            <a:pPr>
              <a:lnSpc>
                <a:spcPct val="150000"/>
              </a:lnSpc>
            </a:pPr>
            <a:r>
              <a:rPr lang="en-US" altLang="en-US" sz="2400" i="1" dirty="0"/>
              <a:t>Price</a:t>
            </a:r>
          </a:p>
          <a:p>
            <a:pPr>
              <a:lnSpc>
                <a:spcPct val="150000"/>
              </a:lnSpc>
            </a:pPr>
            <a:r>
              <a:rPr lang="en-US" altLang="en-US" sz="2400" i="1" dirty="0"/>
              <a:t>Calories</a:t>
            </a:r>
          </a:p>
          <a:p>
            <a:pPr>
              <a:lnSpc>
                <a:spcPct val="150000"/>
              </a:lnSpc>
            </a:pPr>
            <a:r>
              <a:rPr lang="en-US" altLang="en-US" sz="2400" dirty="0"/>
              <a:t>Selection</a:t>
            </a:r>
          </a:p>
          <a:p>
            <a:pPr>
              <a:lnSpc>
                <a:spcPct val="150000"/>
              </a:lnSpc>
            </a:pPr>
            <a:r>
              <a:rPr lang="en-US" altLang="en-US" sz="2400" dirty="0"/>
              <a:t>User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25605" name="Rectangle 5"/>
          <p:cNvSpPr>
            <a:spLocks noGrp="1" noChangeArrowheads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2800" dirty="0">
                <a:solidFill>
                  <a:srgbClr val="C00000"/>
                </a:solidFill>
              </a:rPr>
              <a:t>Presentation-specific</a:t>
            </a:r>
            <a:r>
              <a:rPr lang="en-US" altLang="en-US" sz="2800" b="1" dirty="0">
                <a:solidFill>
                  <a:srgbClr val="800000"/>
                </a:solidFill>
              </a:rPr>
              <a:t> </a:t>
            </a:r>
            <a:endParaRPr lang="en-US" alt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2400" dirty="0"/>
              <a:t>Display screen</a:t>
            </a:r>
          </a:p>
          <a:p>
            <a:pPr>
              <a:lnSpc>
                <a:spcPct val="150000"/>
              </a:lnSpc>
            </a:pPr>
            <a:r>
              <a:rPr lang="en-US" altLang="en-US" sz="2400" dirty="0"/>
              <a:t>Selection Buttons</a:t>
            </a:r>
          </a:p>
          <a:p>
            <a:pPr>
              <a:lnSpc>
                <a:spcPct val="150000"/>
              </a:lnSpc>
            </a:pPr>
            <a:r>
              <a:rPr lang="en-US" altLang="en-US" sz="2400" dirty="0"/>
              <a:t>Item Dispenser</a:t>
            </a:r>
          </a:p>
          <a:p>
            <a:pPr>
              <a:lnSpc>
                <a:spcPct val="150000"/>
              </a:lnSpc>
            </a:pPr>
            <a:r>
              <a:rPr lang="en-US" altLang="en-US" sz="2400" dirty="0"/>
              <a:t>Money receptacle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AE7B3-D6EE-4B8D-BC32-9FF4DBC0321E}" type="slidenum">
              <a:rPr lang="en-US" altLang="en-US"/>
              <a:pPr/>
              <a:t>90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845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8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5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Next Lecture</a:t>
            </a:r>
            <a:r>
              <a:rPr lang="en-US" sz="2400" b="1" dirty="0" smtClean="0">
                <a:solidFill>
                  <a:schemeClr val="tx1"/>
                </a:solidFill>
              </a:rPr>
              <a:t>: </a:t>
            </a:r>
            <a:r>
              <a:rPr lang="en-GB" sz="2400" b="1" dirty="0">
                <a:solidFill>
                  <a:srgbClr val="0000FF"/>
                </a:solidFill>
              </a:rPr>
              <a:t>C++ Continues with Class Identification</a:t>
            </a:r>
            <a:endParaRPr lang="en-US" sz="24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995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2049</TotalTime>
  <Words>4402</Words>
  <Application>Microsoft Office PowerPoint</Application>
  <PresentationFormat>On-screen Show (4:3)</PresentationFormat>
  <Paragraphs>1137</Paragraphs>
  <Slides>91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91</vt:i4>
      </vt:variant>
    </vt:vector>
  </HeadingPairs>
  <TitlesOfParts>
    <vt:vector size="99" baseType="lpstr">
      <vt:lpstr>Arial</vt:lpstr>
      <vt:lpstr>Calibri</vt:lpstr>
      <vt:lpstr>Candara</vt:lpstr>
      <vt:lpstr>Courier</vt:lpstr>
      <vt:lpstr>Courier New</vt:lpstr>
      <vt:lpstr>Monotype Sorts</vt:lpstr>
      <vt:lpstr>Wingdings</vt:lpstr>
      <vt:lpstr>Office Theme</vt:lpstr>
      <vt:lpstr>CS212: Object Oriented Analysis and Design</vt:lpstr>
      <vt:lpstr>Recap of Lecture 1</vt:lpstr>
      <vt:lpstr>Welcome to CS212</vt:lpstr>
      <vt:lpstr>C++ Statements</vt:lpstr>
      <vt:lpstr>Semicolons &amp; Blocks in C++</vt:lpstr>
      <vt:lpstr>C++ Identifiers and Keywords</vt:lpstr>
      <vt:lpstr>Comments in C++</vt:lpstr>
      <vt:lpstr>C++ Data Types</vt:lpstr>
      <vt:lpstr>C++ Modifier Types</vt:lpstr>
      <vt:lpstr>Signed and unsigned numbers</vt:lpstr>
      <vt:lpstr>Type Qualifiers in C++</vt:lpstr>
      <vt:lpstr>Variable Definition in C++</vt:lpstr>
      <vt:lpstr>Declaration vs. Definition</vt:lpstr>
      <vt:lpstr>Lvalues and Rvalues</vt:lpstr>
      <vt:lpstr>Variable Scope in C++</vt:lpstr>
      <vt:lpstr>The static Storage Class</vt:lpstr>
      <vt:lpstr>Extern storage class</vt:lpstr>
      <vt:lpstr>typedef and Enumerated Types</vt:lpstr>
      <vt:lpstr>Enum example</vt:lpstr>
      <vt:lpstr>The #define Preprocessor</vt:lpstr>
      <vt:lpstr>Operators in C++</vt:lpstr>
      <vt:lpstr>Arithmetic operators</vt:lpstr>
      <vt:lpstr>Relational Operator</vt:lpstr>
      <vt:lpstr>Logical Operator</vt:lpstr>
      <vt:lpstr>Bitwise Operator</vt:lpstr>
      <vt:lpstr>Assignment Operator</vt:lpstr>
      <vt:lpstr>Other operators</vt:lpstr>
      <vt:lpstr>Operators Precedence in C++</vt:lpstr>
      <vt:lpstr>C++ Selection Statements</vt:lpstr>
      <vt:lpstr>C++ Iteration Statements</vt:lpstr>
      <vt:lpstr>Loop control statements</vt:lpstr>
      <vt:lpstr>Functions and subprograms</vt:lpstr>
      <vt:lpstr>C++ Standard Functions</vt:lpstr>
      <vt:lpstr>Example of Using  Standard C++ Character Functions</vt:lpstr>
      <vt:lpstr>How to define a C++ Function?</vt:lpstr>
      <vt:lpstr>What is The Syntactic Structure of a C++ Function?</vt:lpstr>
      <vt:lpstr>Example of User-defined C++ Function</vt:lpstr>
      <vt:lpstr>Example of User-defined C++ Function</vt:lpstr>
      <vt:lpstr>Example of User-defined C++ Function</vt:lpstr>
      <vt:lpstr>Function Signature</vt:lpstr>
      <vt:lpstr>Inline Functions</vt:lpstr>
      <vt:lpstr>Example #1</vt:lpstr>
      <vt:lpstr>I. Using Global Variables</vt:lpstr>
      <vt:lpstr>I. Using Global Variables</vt:lpstr>
      <vt:lpstr>I. Using Global Variables</vt:lpstr>
      <vt:lpstr>I. Using Global Variables</vt:lpstr>
      <vt:lpstr>I. Using Global Variables</vt:lpstr>
      <vt:lpstr>I. Using Global Variables</vt:lpstr>
      <vt:lpstr>I. Using Global Variables</vt:lpstr>
      <vt:lpstr>I. Using Global Variables</vt:lpstr>
      <vt:lpstr>I. Using Global Variables</vt:lpstr>
      <vt:lpstr>What Happens When We Use Inline Keyword?</vt:lpstr>
      <vt:lpstr>What Happens When We Use Inline Keyword?</vt:lpstr>
      <vt:lpstr>What Happens When We Use Inline Keyword?</vt:lpstr>
      <vt:lpstr>What Happens When We Use Inline Keyword?</vt:lpstr>
      <vt:lpstr>What Happens When We Use Inline Keyword?</vt:lpstr>
      <vt:lpstr>What Happens When We Use Inline Keyword?</vt:lpstr>
      <vt:lpstr>Reference Parameters</vt:lpstr>
      <vt:lpstr>Example of Reference Parameters</vt:lpstr>
      <vt:lpstr>Example of Reference Parameters</vt:lpstr>
      <vt:lpstr>Example of Reference Parameters</vt:lpstr>
      <vt:lpstr>Example of Reference Parameters</vt:lpstr>
      <vt:lpstr>Example of Reference Parameters</vt:lpstr>
      <vt:lpstr>Example of Reference Parameters</vt:lpstr>
      <vt:lpstr>Recursion</vt:lpstr>
      <vt:lpstr>Recursive Functions</vt:lpstr>
      <vt:lpstr>General algorithm for recursion</vt:lpstr>
      <vt:lpstr>The Factorial Function</vt:lpstr>
      <vt:lpstr>The Factorial Function</vt:lpstr>
      <vt:lpstr>Factorial Function in C++</vt:lpstr>
      <vt:lpstr>Structures</vt:lpstr>
      <vt:lpstr>Structures</vt:lpstr>
      <vt:lpstr>Structures</vt:lpstr>
      <vt:lpstr>struct basics</vt:lpstr>
      <vt:lpstr>struct examples</vt:lpstr>
      <vt:lpstr>Arrays of structures</vt:lpstr>
      <vt:lpstr>Class: Capabilities and attributes</vt:lpstr>
      <vt:lpstr>Step 1: Class Identification</vt:lpstr>
      <vt:lpstr>Step 1: Class identification</vt:lpstr>
      <vt:lpstr>Step 2: Divide responsibility among members</vt:lpstr>
      <vt:lpstr>Step 3: Fill the CRC Card</vt:lpstr>
      <vt:lpstr>Step 4: Brainstorm/ Refinement</vt:lpstr>
      <vt:lpstr>Abstraction</vt:lpstr>
      <vt:lpstr>Invariant, pre- and post- conditions</vt:lpstr>
      <vt:lpstr>Case study-Vending Machine</vt:lpstr>
      <vt:lpstr>Specification</vt:lpstr>
      <vt:lpstr>Step 1</vt:lpstr>
      <vt:lpstr>Step 1</vt:lpstr>
      <vt:lpstr>Example-Vending Machine</vt:lpstr>
      <vt:lpstr>Example-Vending Machine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CS654: Digital Image Analysis</dc:title>
  <dc:creator>iit1</dc:creator>
  <cp:lastModifiedBy>CHIRANJOY CHATTOPADHYAY</cp:lastModifiedBy>
  <cp:revision>91</cp:revision>
  <dcterms:created xsi:type="dcterms:W3CDTF">2015-07-15T04:13:21Z</dcterms:created>
  <dcterms:modified xsi:type="dcterms:W3CDTF">2016-08-05T08:51:46Z</dcterms:modified>
</cp:coreProperties>
</file>

<file path=docProps/thumbnail.jpeg>
</file>